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0" r:id="rId4"/>
    <p:sldId id="291" r:id="rId5"/>
    <p:sldId id="260" r:id="rId6"/>
    <p:sldId id="293" r:id="rId7"/>
    <p:sldId id="261" r:id="rId8"/>
    <p:sldId id="287" r:id="rId9"/>
    <p:sldId id="288" r:id="rId10"/>
    <p:sldId id="294" r:id="rId11"/>
    <p:sldId id="298" r:id="rId12"/>
    <p:sldId id="262" r:id="rId13"/>
    <p:sldId id="289" r:id="rId14"/>
    <p:sldId id="264" r:id="rId15"/>
    <p:sldId id="266" r:id="rId16"/>
    <p:sldId id="271" r:id="rId17"/>
    <p:sldId id="272" r:id="rId18"/>
    <p:sldId id="297" r:id="rId19"/>
    <p:sldId id="300" r:id="rId20"/>
    <p:sldId id="274" r:id="rId21"/>
    <p:sldId id="301" r:id="rId22"/>
    <p:sldId id="275" r:id="rId23"/>
    <p:sldId id="277" r:id="rId24"/>
    <p:sldId id="278" r:id="rId25"/>
    <p:sldId id="281" r:id="rId26"/>
    <p:sldId id="279" r:id="rId27"/>
    <p:sldId id="280"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F549ADE-E3A6-428E-9F84-77F02CE7DF00}" type="datetimeFigureOut">
              <a:rPr lang="ru-RU" smtClean="0"/>
              <a:pPr/>
              <a:t>28.02.2017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E48126A-E88F-44FF-9A61-2054B1D0B69F}" type="slidenum">
              <a:rPr lang="ru-RU" smtClean="0"/>
              <a:pPr/>
              <a:t>‹#›</a:t>
            </a:fld>
            <a:endParaRPr lang="ru-RU" dirty="0"/>
          </a:p>
        </p:txBody>
      </p:sp>
    </p:spTree>
    <p:extLst>
      <p:ext uri="{BB962C8B-B14F-4D97-AF65-F5344CB8AC3E}">
        <p14:creationId xmlns="" xmlns:p14="http://schemas.microsoft.com/office/powerpoint/2010/main" val="3867072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F549ADE-E3A6-428E-9F84-77F02CE7DF00}" type="datetimeFigureOut">
              <a:rPr lang="ru-RU" smtClean="0"/>
              <a:pPr/>
              <a:t>28.02.2017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E48126A-E88F-44FF-9A61-2054B1D0B69F}" type="slidenum">
              <a:rPr lang="ru-RU" smtClean="0"/>
              <a:pPr/>
              <a:t>‹#›</a:t>
            </a:fld>
            <a:endParaRPr lang="ru-RU" dirty="0"/>
          </a:p>
        </p:txBody>
      </p:sp>
    </p:spTree>
    <p:extLst>
      <p:ext uri="{BB962C8B-B14F-4D97-AF65-F5344CB8AC3E}">
        <p14:creationId xmlns="" xmlns:p14="http://schemas.microsoft.com/office/powerpoint/2010/main" val="3873009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F549ADE-E3A6-428E-9F84-77F02CE7DF00}" type="datetimeFigureOut">
              <a:rPr lang="ru-RU" smtClean="0"/>
              <a:pPr/>
              <a:t>28.02.2017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E48126A-E88F-44FF-9A61-2054B1D0B69F}" type="slidenum">
              <a:rPr lang="ru-RU" smtClean="0"/>
              <a:pPr/>
              <a:t>‹#›</a:t>
            </a:fld>
            <a:endParaRPr lang="ru-RU" dirty="0"/>
          </a:p>
        </p:txBody>
      </p:sp>
    </p:spTree>
    <p:extLst>
      <p:ext uri="{BB962C8B-B14F-4D97-AF65-F5344CB8AC3E}">
        <p14:creationId xmlns="" xmlns:p14="http://schemas.microsoft.com/office/powerpoint/2010/main" val="219819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F549ADE-E3A6-428E-9F84-77F02CE7DF00}" type="datetimeFigureOut">
              <a:rPr lang="ru-RU" smtClean="0"/>
              <a:pPr/>
              <a:t>28.02.2017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E48126A-E88F-44FF-9A61-2054B1D0B69F}" type="slidenum">
              <a:rPr lang="ru-RU" smtClean="0"/>
              <a:pPr/>
              <a:t>‹#›</a:t>
            </a:fld>
            <a:endParaRPr lang="ru-RU" dirty="0"/>
          </a:p>
        </p:txBody>
      </p:sp>
    </p:spTree>
    <p:extLst>
      <p:ext uri="{BB962C8B-B14F-4D97-AF65-F5344CB8AC3E}">
        <p14:creationId xmlns="" xmlns:p14="http://schemas.microsoft.com/office/powerpoint/2010/main" val="1772493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F549ADE-E3A6-428E-9F84-77F02CE7DF00}" type="datetimeFigureOut">
              <a:rPr lang="ru-RU" smtClean="0"/>
              <a:pPr/>
              <a:t>28.02.2017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E48126A-E88F-44FF-9A61-2054B1D0B69F}" type="slidenum">
              <a:rPr lang="ru-RU" smtClean="0"/>
              <a:pPr/>
              <a:t>‹#›</a:t>
            </a:fld>
            <a:endParaRPr lang="ru-RU" dirty="0"/>
          </a:p>
        </p:txBody>
      </p:sp>
    </p:spTree>
    <p:extLst>
      <p:ext uri="{BB962C8B-B14F-4D97-AF65-F5344CB8AC3E}">
        <p14:creationId xmlns="" xmlns:p14="http://schemas.microsoft.com/office/powerpoint/2010/main" val="5583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F549ADE-E3A6-428E-9F84-77F02CE7DF00}" type="datetimeFigureOut">
              <a:rPr lang="ru-RU" smtClean="0"/>
              <a:pPr/>
              <a:t>28.02.2017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E48126A-E88F-44FF-9A61-2054B1D0B69F}" type="slidenum">
              <a:rPr lang="ru-RU" smtClean="0"/>
              <a:pPr/>
              <a:t>‹#›</a:t>
            </a:fld>
            <a:endParaRPr lang="ru-RU" dirty="0"/>
          </a:p>
        </p:txBody>
      </p:sp>
    </p:spTree>
    <p:extLst>
      <p:ext uri="{BB962C8B-B14F-4D97-AF65-F5344CB8AC3E}">
        <p14:creationId xmlns="" xmlns:p14="http://schemas.microsoft.com/office/powerpoint/2010/main" val="462589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F549ADE-E3A6-428E-9F84-77F02CE7DF00}" type="datetimeFigureOut">
              <a:rPr lang="ru-RU" smtClean="0"/>
              <a:pPr/>
              <a:t>28.02.2017</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CE48126A-E88F-44FF-9A61-2054B1D0B69F}" type="slidenum">
              <a:rPr lang="ru-RU" smtClean="0"/>
              <a:pPr/>
              <a:t>‹#›</a:t>
            </a:fld>
            <a:endParaRPr lang="ru-RU" dirty="0"/>
          </a:p>
        </p:txBody>
      </p:sp>
    </p:spTree>
    <p:extLst>
      <p:ext uri="{BB962C8B-B14F-4D97-AF65-F5344CB8AC3E}">
        <p14:creationId xmlns="" xmlns:p14="http://schemas.microsoft.com/office/powerpoint/2010/main" val="1042640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F549ADE-E3A6-428E-9F84-77F02CE7DF00}" type="datetimeFigureOut">
              <a:rPr lang="ru-RU" smtClean="0"/>
              <a:pPr/>
              <a:t>28.02.2017</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CE48126A-E88F-44FF-9A61-2054B1D0B69F}" type="slidenum">
              <a:rPr lang="ru-RU" smtClean="0"/>
              <a:pPr/>
              <a:t>‹#›</a:t>
            </a:fld>
            <a:endParaRPr lang="ru-RU" dirty="0"/>
          </a:p>
        </p:txBody>
      </p:sp>
    </p:spTree>
    <p:extLst>
      <p:ext uri="{BB962C8B-B14F-4D97-AF65-F5344CB8AC3E}">
        <p14:creationId xmlns="" xmlns:p14="http://schemas.microsoft.com/office/powerpoint/2010/main" val="195161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F549ADE-E3A6-428E-9F84-77F02CE7DF00}" type="datetimeFigureOut">
              <a:rPr lang="ru-RU" smtClean="0"/>
              <a:pPr/>
              <a:t>28.02.2017</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CE48126A-E88F-44FF-9A61-2054B1D0B69F}" type="slidenum">
              <a:rPr lang="ru-RU" smtClean="0"/>
              <a:pPr/>
              <a:t>‹#›</a:t>
            </a:fld>
            <a:endParaRPr lang="ru-RU" dirty="0"/>
          </a:p>
        </p:txBody>
      </p:sp>
    </p:spTree>
    <p:extLst>
      <p:ext uri="{BB962C8B-B14F-4D97-AF65-F5344CB8AC3E}">
        <p14:creationId xmlns="" xmlns:p14="http://schemas.microsoft.com/office/powerpoint/2010/main" val="350594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F549ADE-E3A6-428E-9F84-77F02CE7DF00}" type="datetimeFigureOut">
              <a:rPr lang="ru-RU" smtClean="0"/>
              <a:pPr/>
              <a:t>28.02.2017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E48126A-E88F-44FF-9A61-2054B1D0B69F}" type="slidenum">
              <a:rPr lang="ru-RU" smtClean="0"/>
              <a:pPr/>
              <a:t>‹#›</a:t>
            </a:fld>
            <a:endParaRPr lang="ru-RU" dirty="0"/>
          </a:p>
        </p:txBody>
      </p:sp>
    </p:spTree>
    <p:extLst>
      <p:ext uri="{BB962C8B-B14F-4D97-AF65-F5344CB8AC3E}">
        <p14:creationId xmlns="" xmlns:p14="http://schemas.microsoft.com/office/powerpoint/2010/main" val="234757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F549ADE-E3A6-428E-9F84-77F02CE7DF00}" type="datetimeFigureOut">
              <a:rPr lang="ru-RU" smtClean="0"/>
              <a:pPr/>
              <a:t>28.02.2017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E48126A-E88F-44FF-9A61-2054B1D0B69F}" type="slidenum">
              <a:rPr lang="ru-RU" smtClean="0"/>
              <a:pPr/>
              <a:t>‹#›</a:t>
            </a:fld>
            <a:endParaRPr lang="ru-RU" dirty="0"/>
          </a:p>
        </p:txBody>
      </p:sp>
    </p:spTree>
    <p:extLst>
      <p:ext uri="{BB962C8B-B14F-4D97-AF65-F5344CB8AC3E}">
        <p14:creationId xmlns="" xmlns:p14="http://schemas.microsoft.com/office/powerpoint/2010/main" val="772670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549ADE-E3A6-428E-9F84-77F02CE7DF00}" type="datetimeFigureOut">
              <a:rPr lang="ru-RU" smtClean="0"/>
              <a:pPr/>
              <a:t>28.02.2017</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48126A-E88F-44FF-9A61-2054B1D0B69F}" type="slidenum">
              <a:rPr lang="ru-RU" smtClean="0"/>
              <a:pPr/>
              <a:t>‹#›</a:t>
            </a:fld>
            <a:endParaRPr lang="ru-RU" dirty="0"/>
          </a:p>
        </p:txBody>
      </p:sp>
    </p:spTree>
    <p:extLst>
      <p:ext uri="{BB962C8B-B14F-4D97-AF65-F5344CB8AC3E}">
        <p14:creationId xmlns="" xmlns:p14="http://schemas.microsoft.com/office/powerpoint/2010/main" val="629273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Рисунок 3"/>
          <p:cNvPicPr>
            <a:picLocks noChangeAspect="1"/>
          </p:cNvPicPr>
          <p:nvPr/>
        </p:nvPicPr>
        <p:blipFill>
          <a:blip r:embed="rId2">
            <a:extLst>
              <a:ext uri="{28A0092B-C50C-407E-A947-70E740481C1C}">
                <a14:useLocalDpi xmlns="" xmlns:a14="http://schemas.microsoft.com/office/drawing/2010/main"/>
              </a:ext>
            </a:extLst>
          </a:blip>
          <a:stretch>
            <a:fillRect/>
          </a:stretch>
        </p:blipFill>
        <p:spPr>
          <a:xfrm>
            <a:off x="0" y="0"/>
            <a:ext cx="9144000" cy="6858000"/>
          </a:xfrm>
          <a:prstGeom prst="rect">
            <a:avLst/>
          </a:prstGeom>
          <a:ln w="76200">
            <a:solidFill>
              <a:srgbClr val="0070C0"/>
            </a:solidFill>
          </a:ln>
        </p:spPr>
      </p:pic>
      <p:sp>
        <p:nvSpPr>
          <p:cNvPr id="5" name="TextBox 4"/>
          <p:cNvSpPr txBox="1"/>
          <p:nvPr/>
        </p:nvSpPr>
        <p:spPr>
          <a:xfrm>
            <a:off x="1331640" y="836712"/>
            <a:ext cx="6264696" cy="1152128"/>
          </a:xfrm>
          <a:prstGeom prst="rect">
            <a:avLst/>
          </a:prstGeom>
          <a:noFill/>
        </p:spPr>
        <p:txBody>
          <a:bodyPr wrap="none" rtlCol="0">
            <a:prstTxWarp prst="textTriangl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Предметно пространственная  развивающая среда</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Tree>
    <p:extLst>
      <p:ext uri="{BB962C8B-B14F-4D97-AF65-F5344CB8AC3E}">
        <p14:creationId xmlns="" xmlns:p14="http://schemas.microsoft.com/office/powerpoint/2010/main" val="1657602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229600" cy="1143000"/>
          </a:xfrm>
        </p:spPr>
        <p:txBody>
          <a:bodyPr>
            <a:normAutofit/>
          </a:bodyPr>
          <a:lstStyle/>
          <a:p>
            <a:pPr marL="274320" lvl="0" indent="-274320" algn="l">
              <a:spcBef>
                <a:spcPct val="20000"/>
              </a:spcBef>
            </a:pPr>
            <a:r>
              <a:rPr lang="ru-RU" sz="2400" b="1" dirty="0" smtClean="0">
                <a:solidFill>
                  <a:srgbClr val="0070C0"/>
                </a:solidFill>
                <a:latin typeface="Times New Roman" pitchFamily="18" charset="0"/>
                <a:cs typeface="Times New Roman" pitchFamily="18" charset="0"/>
              </a:rPr>
              <a:t>                          Свободная деятельность детей.</a:t>
            </a:r>
            <a:br>
              <a:rPr lang="ru-RU" sz="2400" b="1" dirty="0" smtClean="0">
                <a:solidFill>
                  <a:srgbClr val="0070C0"/>
                </a:solidFill>
                <a:latin typeface="Times New Roman" pitchFamily="18" charset="0"/>
                <a:cs typeface="Times New Roman" pitchFamily="18" charset="0"/>
              </a:rPr>
            </a:br>
            <a:endParaRPr lang="ru-RU" sz="2400" b="1" dirty="0">
              <a:solidFill>
                <a:srgbClr val="0070C0"/>
              </a:solidFill>
              <a:latin typeface="Times New Roman" pitchFamily="18" charset="0"/>
              <a:cs typeface="Times New Roman" pitchFamily="18" charset="0"/>
            </a:endParaRPr>
          </a:p>
        </p:txBody>
      </p:sp>
      <p:sp>
        <p:nvSpPr>
          <p:cNvPr id="3" name="Прямоугольник 2"/>
          <p:cNvSpPr/>
          <p:nvPr/>
        </p:nvSpPr>
        <p:spPr>
          <a:xfrm>
            <a:off x="571472" y="1571612"/>
            <a:ext cx="8424936" cy="47525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b="1" dirty="0" smtClean="0">
              <a:solidFill>
                <a:srgbClr val="0070C0"/>
              </a:solidFill>
              <a:latin typeface="Times New Roman" pitchFamily="18" charset="0"/>
              <a:cs typeface="Times New Roman" pitchFamily="18" charset="0"/>
            </a:endParaRPr>
          </a:p>
          <a:p>
            <a:pPr algn="ctr"/>
            <a:endParaRPr lang="ru-RU" b="1" dirty="0" smtClean="0">
              <a:solidFill>
                <a:srgbClr val="0070C0"/>
              </a:solidFill>
              <a:latin typeface="Times New Roman" pitchFamily="18" charset="0"/>
              <a:cs typeface="Times New Roman" pitchFamily="18" charset="0"/>
            </a:endParaRPr>
          </a:p>
          <a:p>
            <a:pPr algn="ctr"/>
            <a:endParaRPr lang="ru-RU" b="1" dirty="0" smtClean="0">
              <a:solidFill>
                <a:srgbClr val="0070C0"/>
              </a:solidFill>
              <a:latin typeface="Times New Roman" pitchFamily="18" charset="0"/>
              <a:cs typeface="Times New Roman" pitchFamily="18" charset="0"/>
            </a:endParaRPr>
          </a:p>
          <a:p>
            <a:pPr algn="ctr"/>
            <a:endParaRPr lang="ru-RU" b="1" dirty="0" smtClean="0">
              <a:solidFill>
                <a:srgbClr val="0070C0"/>
              </a:solidFill>
              <a:latin typeface="Times New Roman" pitchFamily="18" charset="0"/>
              <a:cs typeface="Times New Roman" pitchFamily="18" charset="0"/>
            </a:endParaRPr>
          </a:p>
          <a:p>
            <a:pPr algn="ctr"/>
            <a:endParaRPr lang="ru-RU" b="1" dirty="0" smtClean="0">
              <a:solidFill>
                <a:srgbClr val="0070C0"/>
              </a:solidFill>
              <a:latin typeface="Times New Roman" pitchFamily="18" charset="0"/>
              <a:cs typeface="Times New Roman" pitchFamily="18" charset="0"/>
            </a:endParaRPr>
          </a:p>
          <a:p>
            <a:pPr algn="ctr"/>
            <a:endParaRPr lang="ru-RU" b="1" dirty="0" smtClean="0">
              <a:solidFill>
                <a:srgbClr val="0070C0"/>
              </a:solidFill>
              <a:latin typeface="Times New Roman" pitchFamily="18" charset="0"/>
              <a:cs typeface="Times New Roman" pitchFamily="18" charset="0"/>
            </a:endParaRPr>
          </a:p>
          <a:p>
            <a:pPr algn="ctr"/>
            <a:endParaRPr lang="ru-RU" b="1" dirty="0" smtClean="0">
              <a:solidFill>
                <a:srgbClr val="0070C0"/>
              </a:solidFill>
              <a:latin typeface="Times New Roman" pitchFamily="18" charset="0"/>
              <a:cs typeface="Times New Roman" pitchFamily="18" charset="0"/>
            </a:endParaRPr>
          </a:p>
          <a:p>
            <a:pPr algn="ctr"/>
            <a:endParaRPr lang="ru-RU" b="1" dirty="0" smtClean="0">
              <a:solidFill>
                <a:srgbClr val="0070C0"/>
              </a:solidFill>
              <a:latin typeface="Times New Roman" pitchFamily="18" charset="0"/>
              <a:cs typeface="Times New Roman" pitchFamily="18" charset="0"/>
            </a:endParaRPr>
          </a:p>
          <a:p>
            <a:pPr algn="ctr"/>
            <a:endParaRPr lang="ru-RU" b="1" dirty="0" smtClean="0">
              <a:solidFill>
                <a:srgbClr val="0070C0"/>
              </a:solidFill>
              <a:latin typeface="Times New Roman" pitchFamily="18" charset="0"/>
              <a:cs typeface="Times New Roman" pitchFamily="18" charset="0"/>
            </a:endParaRPr>
          </a:p>
          <a:p>
            <a:pPr algn="ctr"/>
            <a:endParaRPr lang="ru-RU" b="1" dirty="0" smtClean="0">
              <a:solidFill>
                <a:srgbClr val="0070C0"/>
              </a:solidFill>
              <a:latin typeface="Times New Roman" pitchFamily="18" charset="0"/>
              <a:cs typeface="Times New Roman" pitchFamily="18" charset="0"/>
            </a:endParaRPr>
          </a:p>
          <a:p>
            <a:pPr algn="ctr"/>
            <a:endParaRPr lang="ru-RU" b="1" dirty="0" smtClean="0">
              <a:solidFill>
                <a:srgbClr val="0070C0"/>
              </a:solidFill>
              <a:latin typeface="Times New Roman" pitchFamily="18" charset="0"/>
              <a:cs typeface="Times New Roman" pitchFamily="18" charset="0"/>
            </a:endParaRPr>
          </a:p>
          <a:p>
            <a:pPr algn="r"/>
            <a:endParaRPr lang="ru-RU" b="1" dirty="0" smtClean="0">
              <a:solidFill>
                <a:srgbClr val="0070C0"/>
              </a:solidFill>
              <a:latin typeface="Times New Roman" pitchFamily="18" charset="0"/>
              <a:cs typeface="Times New Roman" pitchFamily="18" charset="0"/>
            </a:endParaRPr>
          </a:p>
          <a:p>
            <a:pPr algn="r"/>
            <a:endParaRPr lang="ru-RU" sz="2400" b="1" dirty="0" smtClean="0">
              <a:solidFill>
                <a:srgbClr val="0070C0"/>
              </a:solidFill>
              <a:latin typeface="Times New Roman" pitchFamily="18" charset="0"/>
              <a:cs typeface="Times New Roman" pitchFamily="18" charset="0"/>
            </a:endParaRPr>
          </a:p>
          <a:p>
            <a:pPr algn="r"/>
            <a:r>
              <a:rPr lang="ru-RU" sz="2400" b="1" dirty="0" smtClean="0">
                <a:solidFill>
                  <a:srgbClr val="0070C0"/>
                </a:solidFill>
                <a:latin typeface="Times New Roman" pitchFamily="18" charset="0"/>
                <a:cs typeface="Times New Roman" pitchFamily="18" charset="0"/>
              </a:rPr>
              <a:t>На плоту,  в экспедицию </a:t>
            </a:r>
          </a:p>
          <a:p>
            <a:pPr algn="r"/>
            <a:r>
              <a:rPr lang="ru-RU" sz="2400" b="1" dirty="0" smtClean="0">
                <a:solidFill>
                  <a:srgbClr val="0070C0"/>
                </a:solidFill>
                <a:latin typeface="Times New Roman" pitchFamily="18" charset="0"/>
                <a:cs typeface="Times New Roman" pitchFamily="18" charset="0"/>
              </a:rPr>
              <a:t>за редкими животными</a:t>
            </a:r>
            <a:r>
              <a:rPr lang="ru-RU" b="1" dirty="0" smtClean="0">
                <a:solidFill>
                  <a:srgbClr val="0070C0"/>
                </a:solidFill>
                <a:latin typeface="Times New Roman" pitchFamily="18" charset="0"/>
                <a:cs typeface="Times New Roman" pitchFamily="18" charset="0"/>
              </a:rPr>
              <a:t>.</a:t>
            </a:r>
            <a:endParaRPr lang="ru-RU" dirty="0">
              <a:solidFill>
                <a:srgbClr val="0070C0"/>
              </a:solidFill>
            </a:endParaRPr>
          </a:p>
        </p:txBody>
      </p:sp>
      <p:pic>
        <p:nvPicPr>
          <p:cNvPr id="5" name="Рисунок 4"/>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714348" y="1714488"/>
            <a:ext cx="3928266" cy="2714644"/>
          </a:xfrm>
          <a:prstGeom prst="rect">
            <a:avLst/>
          </a:prstGeom>
        </p:spPr>
      </p:pic>
      <p:pic>
        <p:nvPicPr>
          <p:cNvPr id="6" name="Рисунок 5"/>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4786314" y="2285992"/>
            <a:ext cx="4143404" cy="2974202"/>
          </a:xfrm>
          <a:prstGeom prst="rect">
            <a:avLst/>
          </a:prstGeom>
        </p:spPr>
      </p:pic>
      <p:sp>
        <p:nvSpPr>
          <p:cNvPr id="7" name="TextBox 6"/>
          <p:cNvSpPr txBox="1"/>
          <p:nvPr/>
        </p:nvSpPr>
        <p:spPr>
          <a:xfrm>
            <a:off x="714348" y="4643446"/>
            <a:ext cx="2928958" cy="830997"/>
          </a:xfrm>
          <a:prstGeom prst="rect">
            <a:avLst/>
          </a:prstGeom>
          <a:noFill/>
        </p:spPr>
        <p:txBody>
          <a:bodyPr wrap="square" rtlCol="0">
            <a:spAutoFit/>
          </a:bodyPr>
          <a:lstStyle/>
          <a:p>
            <a:pPr algn="ctr"/>
            <a:r>
              <a:rPr lang="ru-RU" sz="2400" b="1" dirty="0" smtClean="0">
                <a:solidFill>
                  <a:srgbClr val="0070C0"/>
                </a:solidFill>
                <a:latin typeface="Times New Roman" pitchFamily="18" charset="0"/>
                <a:cs typeface="Times New Roman" pitchFamily="18" charset="0"/>
              </a:rPr>
              <a:t>Путешествие на корабле. </a:t>
            </a:r>
            <a:endParaRPr lang="ru-RU" sz="2400" dirty="0"/>
          </a:p>
        </p:txBody>
      </p:sp>
    </p:spTree>
    <p:extLst>
      <p:ext uri="{BB962C8B-B14F-4D97-AF65-F5344CB8AC3E}">
        <p14:creationId xmlns="" xmlns:p14="http://schemas.microsoft.com/office/powerpoint/2010/main" val="641251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solidFill>
                  <a:srgbClr val="0070C0"/>
                </a:solidFill>
                <a:latin typeface="Times New Roman" pitchFamily="18" charset="0"/>
                <a:cs typeface="Times New Roman" pitchFamily="18" charset="0"/>
              </a:rPr>
              <a:t>Уголок уединения дети выстраивают самостоятельно из мягкого  конструктора </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sp>
        <p:nvSpPr>
          <p:cNvPr id="3" name="Прямоугольник 2"/>
          <p:cNvSpPr/>
          <p:nvPr/>
        </p:nvSpPr>
        <p:spPr>
          <a:xfrm>
            <a:off x="858804" y="1484784"/>
            <a:ext cx="7848872" cy="49685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pic>
        <p:nvPicPr>
          <p:cNvPr id="4" name="Рисунок 3"/>
          <p:cNvPicPr>
            <a:picLocks noChangeAspect="1"/>
          </p:cNvPicPr>
          <p:nvPr/>
        </p:nvPicPr>
        <p:blipFill>
          <a:blip r:embed="rId2" cstate="screen">
            <a:lum bright="10000"/>
            <a:extLst>
              <a:ext uri="{28A0092B-C50C-407E-A947-70E740481C1C}">
                <a14:useLocalDpi xmlns="" xmlns:a14="http://schemas.microsoft.com/office/drawing/2010/main"/>
              </a:ext>
            </a:extLst>
          </a:blip>
          <a:stretch>
            <a:fillRect/>
          </a:stretch>
        </p:blipFill>
        <p:spPr>
          <a:xfrm>
            <a:off x="976287" y="1571612"/>
            <a:ext cx="4095778" cy="3071834"/>
          </a:xfrm>
          <a:prstGeom prst="rect">
            <a:avLst/>
          </a:prstGeom>
        </p:spPr>
      </p:pic>
      <p:pic>
        <p:nvPicPr>
          <p:cNvPr id="5" name="Рисунок 4"/>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5143504" y="2786058"/>
            <a:ext cx="3357586" cy="3464708"/>
          </a:xfrm>
          <a:prstGeom prst="rect">
            <a:avLst/>
          </a:prstGeom>
        </p:spPr>
      </p:pic>
    </p:spTree>
    <p:extLst>
      <p:ext uri="{BB962C8B-B14F-4D97-AF65-F5344CB8AC3E}">
        <p14:creationId xmlns="" xmlns:p14="http://schemas.microsoft.com/office/powerpoint/2010/main" val="3400734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643050"/>
          </a:xfrm>
        </p:spPr>
        <p:txBody>
          <a:bodyPr>
            <a:normAutofit/>
          </a:bodyPr>
          <a:lstStyle/>
          <a:p>
            <a:r>
              <a:rPr lang="ru-RU" sz="3100" b="1" dirty="0" smtClean="0">
                <a:solidFill>
                  <a:srgbClr val="0070C0"/>
                </a:solidFill>
                <a:latin typeface="Times New Roman" pitchFamily="18" charset="0"/>
                <a:cs typeface="Times New Roman" pitchFamily="18" charset="0"/>
              </a:rPr>
              <a:t>Театральный центр</a:t>
            </a:r>
            <a:r>
              <a:rPr lang="ru-RU" sz="3100" dirty="0">
                <a:solidFill>
                  <a:prstClr val="black"/>
                </a:solidFill>
                <a:latin typeface="Constantia"/>
                <a:ea typeface="+mn-ea"/>
                <a:cs typeface="+mn-cs"/>
              </a:rPr>
              <a:t> </a:t>
            </a:r>
            <a:r>
              <a:rPr lang="ru-RU" sz="3100" dirty="0" smtClean="0">
                <a:solidFill>
                  <a:prstClr val="black"/>
                </a:solidFill>
                <a:latin typeface="Constantia"/>
                <a:ea typeface="+mn-ea"/>
                <a:cs typeface="+mn-cs"/>
              </a:rPr>
              <a:t/>
            </a:r>
            <a:br>
              <a:rPr lang="ru-RU" sz="3100" dirty="0" smtClean="0">
                <a:solidFill>
                  <a:prstClr val="black"/>
                </a:solidFill>
                <a:latin typeface="Constantia"/>
                <a:ea typeface="+mn-ea"/>
                <a:cs typeface="+mn-cs"/>
              </a:rPr>
            </a:br>
            <a:r>
              <a:rPr lang="ru-RU" sz="1800" dirty="0" smtClean="0">
                <a:solidFill>
                  <a:prstClr val="black"/>
                </a:solidFill>
                <a:latin typeface="Constantia"/>
                <a:ea typeface="+mn-ea"/>
                <a:cs typeface="+mn-cs"/>
              </a:rPr>
              <a:t>здесь </a:t>
            </a:r>
            <a:r>
              <a:rPr lang="ru-RU" sz="1800" dirty="0">
                <a:solidFill>
                  <a:prstClr val="black"/>
                </a:solidFill>
                <a:latin typeface="Constantia"/>
                <a:ea typeface="+mn-ea"/>
                <a:cs typeface="+mn-cs"/>
              </a:rPr>
              <a:t>собрано все необходимое для  театрализованной  деятельности, игр-драматизации:  костюмы, </a:t>
            </a:r>
            <a:r>
              <a:rPr lang="ru-RU" sz="1800" dirty="0" smtClean="0">
                <a:solidFill>
                  <a:prstClr val="black"/>
                </a:solidFill>
                <a:latin typeface="Constantia"/>
                <a:ea typeface="+mn-ea"/>
                <a:cs typeface="+mn-cs"/>
              </a:rPr>
              <a:t>пальчиковые </a:t>
            </a:r>
            <a:r>
              <a:rPr lang="ru-RU" sz="1800" dirty="0">
                <a:solidFill>
                  <a:prstClr val="black"/>
                </a:solidFill>
                <a:latin typeface="Constantia"/>
                <a:ea typeface="+mn-ea"/>
                <a:cs typeface="+mn-cs"/>
              </a:rPr>
              <a:t>куклы, игрушки и  декорации для настольного  театра, театр на фланелеграфе и  </a:t>
            </a:r>
            <a:r>
              <a:rPr lang="ru-RU" sz="1800" dirty="0" smtClean="0">
                <a:solidFill>
                  <a:prstClr val="black"/>
                </a:solidFill>
                <a:latin typeface="Constantia"/>
                <a:ea typeface="+mn-ea"/>
                <a:cs typeface="+mn-cs"/>
              </a:rPr>
              <a:t>т.д.</a:t>
            </a:r>
            <a:endParaRPr lang="ru-RU" sz="1800" b="1" dirty="0">
              <a:solidFill>
                <a:srgbClr val="0070C0"/>
              </a:solidFill>
              <a:latin typeface="Times New Roman" pitchFamily="18" charset="0"/>
              <a:cs typeface="Times New Roman" pitchFamily="18" charset="0"/>
            </a:endParaRPr>
          </a:p>
        </p:txBody>
      </p:sp>
      <p:sp>
        <p:nvSpPr>
          <p:cNvPr id="3" name="Прямоугольник 2"/>
          <p:cNvSpPr/>
          <p:nvPr/>
        </p:nvSpPr>
        <p:spPr>
          <a:xfrm>
            <a:off x="306404" y="1484784"/>
            <a:ext cx="8640960" cy="519697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pic>
        <p:nvPicPr>
          <p:cNvPr id="4098" name="Picture 2" descr="C:\Users\Мария\Desktop\фото пчелки\Фото0416.jpg"/>
          <p:cNvPicPr>
            <a:picLocks noChangeAspect="1" noChangeArrowheads="1"/>
          </p:cNvPicPr>
          <p:nvPr/>
        </p:nvPicPr>
        <p:blipFill rotWithShape="1">
          <a:blip r:embed="rId2" cstate="screen">
            <a:extLst>
              <a:ext uri="{28A0092B-C50C-407E-A947-70E740481C1C}">
                <a14:useLocalDpi xmlns="" xmlns:a14="http://schemas.microsoft.com/office/drawing/2010/main"/>
              </a:ext>
            </a:extLst>
          </a:blip>
          <a:srcRect/>
          <a:stretch/>
        </p:blipFill>
        <p:spPr bwMode="auto">
          <a:xfrm>
            <a:off x="539552" y="2780928"/>
            <a:ext cx="3851564" cy="3041073"/>
          </a:xfrm>
          <a:prstGeom prst="rect">
            <a:avLst/>
          </a:prstGeom>
          <a:noFill/>
          <a:extLst>
            <a:ext uri="{909E8E84-426E-40DD-AFC4-6F175D3DCCD1}">
              <a14:hiddenFill xmlns="" xmlns:a14="http://schemas.microsoft.com/office/drawing/2010/main">
                <a:solidFill>
                  <a:srgbClr val="FFFFFF"/>
                </a:solidFill>
              </a14:hiddenFill>
            </a:ext>
          </a:extLst>
        </p:spPr>
      </p:pic>
      <p:pic>
        <p:nvPicPr>
          <p:cNvPr id="4099" name="Picture 3" descr="C:\Users\Мария\Desktop\фото пчелки\Фото0417.jpg"/>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a:off x="569640" y="1745672"/>
            <a:ext cx="3821476" cy="1035255"/>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D:\Новая папка (2)\D\непоседы фото\Фото0676.jpg"/>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4929190" y="1745672"/>
            <a:ext cx="3357586" cy="407632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97738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solidFill>
                  <a:srgbClr val="00B0F0"/>
                </a:solidFill>
                <a:latin typeface="Times New Roman" pitchFamily="18" charset="0"/>
                <a:cs typeface="Times New Roman" pitchFamily="18" charset="0"/>
              </a:rPr>
              <a:t>Свободная игра на тему «Театр».</a:t>
            </a:r>
            <a:r>
              <a:rPr lang="ru-RU" sz="1800" b="1" dirty="0" smtClean="0">
                <a:solidFill>
                  <a:srgbClr val="00B0F0"/>
                </a:solidFill>
                <a:latin typeface="Times New Roman" pitchFamily="18" charset="0"/>
                <a:cs typeface="Times New Roman" pitchFamily="18" charset="0"/>
              </a:rPr>
              <a:t/>
            </a:r>
            <a:br>
              <a:rPr lang="ru-RU" sz="1800" b="1" dirty="0" smtClean="0">
                <a:solidFill>
                  <a:srgbClr val="00B0F0"/>
                </a:solidFill>
                <a:latin typeface="Times New Roman" pitchFamily="18" charset="0"/>
                <a:cs typeface="Times New Roman" pitchFamily="18" charset="0"/>
              </a:rPr>
            </a:br>
            <a:r>
              <a:rPr lang="ru-RU" sz="1800" b="1" dirty="0" smtClean="0">
                <a:latin typeface="Times New Roman" pitchFamily="18" charset="0"/>
                <a:cs typeface="Times New Roman" pitchFamily="18" charset="0"/>
              </a:rPr>
              <a:t>Игра появилась на следующий день  после посещения детей цирка в Доме культуры. Строительство сцены.</a:t>
            </a:r>
            <a:endParaRPr lang="ru-RU" sz="1800" b="1" dirty="0">
              <a:latin typeface="Times New Roman" pitchFamily="18" charset="0"/>
              <a:cs typeface="Times New Roman" pitchFamily="18" charset="0"/>
            </a:endParaRPr>
          </a:p>
        </p:txBody>
      </p:sp>
      <p:sp>
        <p:nvSpPr>
          <p:cNvPr id="3" name="Прямоугольник 2"/>
          <p:cNvSpPr/>
          <p:nvPr/>
        </p:nvSpPr>
        <p:spPr>
          <a:xfrm>
            <a:off x="306404" y="1484784"/>
            <a:ext cx="8640960" cy="519697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pic>
        <p:nvPicPr>
          <p:cNvPr id="8" name="Содержимое 6" descr="D:\DCIM\100OLYMP\PB180072.JPG"/>
          <p:cNvPicPr>
            <a:picLocks/>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1785918" y="1714488"/>
            <a:ext cx="5357850" cy="4572032"/>
          </a:xfrm>
          <a:prstGeom prst="rect">
            <a:avLst/>
          </a:prstGeom>
          <a:noFill/>
          <a:ln w="9525">
            <a:noFill/>
            <a:miter lim="800000"/>
            <a:headEnd/>
            <a:tailEnd/>
          </a:ln>
        </p:spPr>
      </p:pic>
    </p:spTree>
    <p:extLst>
      <p:ext uri="{BB962C8B-B14F-4D97-AF65-F5344CB8AC3E}">
        <p14:creationId xmlns="" xmlns:p14="http://schemas.microsoft.com/office/powerpoint/2010/main" val="997738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192" y="188640"/>
            <a:ext cx="8229600" cy="1944215"/>
          </a:xfrm>
        </p:spPr>
        <p:txBody>
          <a:bodyPr>
            <a:normAutofit fontScale="90000"/>
          </a:bodyPr>
          <a:lstStyle/>
          <a:p>
            <a:r>
              <a:rPr lang="ru-RU" sz="3200" b="1" dirty="0" smtClean="0">
                <a:solidFill>
                  <a:srgbClr val="0070C0"/>
                </a:solidFill>
                <a:latin typeface="Times New Roman" pitchFamily="18" charset="0"/>
                <a:cs typeface="Times New Roman" pitchFamily="18" charset="0"/>
              </a:rPr>
              <a:t>Центр продуктивной и творческой деятельности. </a:t>
            </a:r>
            <a:r>
              <a:rPr lang="ru-RU" sz="3100" dirty="0" smtClean="0">
                <a:solidFill>
                  <a:prstClr val="black"/>
                </a:solidFill>
                <a:latin typeface="Constantia"/>
                <a:ea typeface="+mn-ea"/>
                <a:cs typeface="+mn-cs"/>
              </a:rPr>
              <a:t/>
            </a:r>
            <a:br>
              <a:rPr lang="ru-RU" sz="3100" dirty="0" smtClean="0">
                <a:solidFill>
                  <a:prstClr val="black"/>
                </a:solidFill>
                <a:latin typeface="Constantia"/>
                <a:ea typeface="+mn-ea"/>
                <a:cs typeface="+mn-cs"/>
              </a:rPr>
            </a:br>
            <a:r>
              <a:rPr lang="ru-RU" sz="1600" dirty="0" smtClean="0">
                <a:solidFill>
                  <a:prstClr val="black"/>
                </a:solidFill>
                <a:latin typeface="Constantia"/>
                <a:ea typeface="+mn-ea"/>
                <a:cs typeface="+mn-cs"/>
              </a:rPr>
              <a:t>здесь </a:t>
            </a:r>
            <a:r>
              <a:rPr lang="ru-RU" sz="1600" dirty="0">
                <a:solidFill>
                  <a:prstClr val="black"/>
                </a:solidFill>
                <a:latin typeface="Constantia"/>
                <a:ea typeface="+mn-ea"/>
                <a:cs typeface="+mn-cs"/>
              </a:rPr>
              <a:t>размещены  материалы для знакомства детей  с разными  видами  изобразительного  и декоративно-прикладного искусства – с живописью, графикой, скульптурой, предметами народных промыслов, с архитектурой; кроме того, в этом центре  находятся  материалы и оборудование, необходимые  для  детской  изобразительной  деятельности,  ручного труда и художественного  конструирования</a:t>
            </a:r>
            <a:endParaRPr lang="ru-RU" b="1" dirty="0">
              <a:solidFill>
                <a:srgbClr val="0070C0"/>
              </a:solidFill>
              <a:latin typeface="Times New Roman" pitchFamily="18" charset="0"/>
              <a:cs typeface="Times New Roman" pitchFamily="18" charset="0"/>
            </a:endParaRPr>
          </a:p>
        </p:txBody>
      </p:sp>
      <p:sp>
        <p:nvSpPr>
          <p:cNvPr id="3" name="Прямоугольник 2"/>
          <p:cNvSpPr/>
          <p:nvPr/>
        </p:nvSpPr>
        <p:spPr>
          <a:xfrm>
            <a:off x="467544" y="2132856"/>
            <a:ext cx="8496944" cy="446449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pic>
        <p:nvPicPr>
          <p:cNvPr id="6146" name="Picture 2" descr="C:\Users\Мария\Desktop\фото пчелки\P2110039.JPG"/>
          <p:cNvPicPr>
            <a:picLocks noChangeAspect="1" noChangeArrowheads="1"/>
          </p:cNvPicPr>
          <p:nvPr/>
        </p:nvPicPr>
        <p:blipFill rotWithShape="1">
          <a:blip r:embed="rId2" cstate="screen">
            <a:extLst>
              <a:ext uri="{28A0092B-C50C-407E-A947-70E740481C1C}">
                <a14:useLocalDpi xmlns="" xmlns:a14="http://schemas.microsoft.com/office/drawing/2010/main"/>
              </a:ext>
            </a:extLst>
          </a:blip>
          <a:srcRect/>
          <a:stretch/>
        </p:blipFill>
        <p:spPr bwMode="auto">
          <a:xfrm>
            <a:off x="1428728" y="2285992"/>
            <a:ext cx="2499437" cy="4249042"/>
          </a:xfrm>
          <a:prstGeom prst="rect">
            <a:avLst/>
          </a:prstGeom>
          <a:noFill/>
          <a:extLst>
            <a:ext uri="{909E8E84-426E-40DD-AFC4-6F175D3DCCD1}">
              <a14:hiddenFill xmlns="" xmlns:a14="http://schemas.microsoft.com/office/drawing/2010/main">
                <a:solidFill>
                  <a:srgbClr val="FFFFFF"/>
                </a:solidFill>
              </a14:hiddenFill>
            </a:ext>
          </a:extLst>
        </p:spPr>
      </p:pic>
      <p:pic>
        <p:nvPicPr>
          <p:cNvPr id="6147" name="Picture 3" descr="C:\Users\Мария\Desktop\фото пчелки\Фото0397.jpg"/>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a:off x="4286248" y="2214554"/>
            <a:ext cx="4250182" cy="42120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18717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204" y="125760"/>
            <a:ext cx="8111244" cy="1935088"/>
          </a:xfrm>
        </p:spPr>
        <p:txBody>
          <a:bodyPr>
            <a:normAutofit/>
          </a:bodyPr>
          <a:lstStyle/>
          <a:p>
            <a:r>
              <a:rPr lang="ru-RU" sz="2700" b="1" dirty="0" smtClean="0">
                <a:solidFill>
                  <a:srgbClr val="0070C0"/>
                </a:solidFill>
                <a:latin typeface="Times New Roman" pitchFamily="18" charset="0"/>
                <a:cs typeface="Times New Roman" pitchFamily="18" charset="0"/>
              </a:rPr>
              <a:t>Центр развития речи и грамотности</a:t>
            </a:r>
            <a:r>
              <a:rPr lang="ru-RU" sz="2700" dirty="0">
                <a:solidFill>
                  <a:prstClr val="black"/>
                </a:solidFill>
                <a:latin typeface="Constantia"/>
                <a:ea typeface="+mn-ea"/>
                <a:cs typeface="+mn-cs"/>
              </a:rPr>
              <a:t> </a:t>
            </a:r>
            <a:r>
              <a:rPr lang="ru-RU" sz="1600" dirty="0">
                <a:solidFill>
                  <a:prstClr val="black"/>
                </a:solidFill>
                <a:latin typeface="Times New Roman" pitchFamily="18" charset="0"/>
                <a:ea typeface="+mn-ea"/>
                <a:cs typeface="Times New Roman" pitchFamily="18" charset="0"/>
              </a:rPr>
              <a:t>включает книжный  уголок, разного рода игры, иллюстрации, фотографии и  другое  оборудование, предназначенные  для развития  речи детей, для их подготовки к освоению  </a:t>
            </a:r>
            <a:r>
              <a:rPr lang="en-US" sz="1600" dirty="0">
                <a:solidFill>
                  <a:prstClr val="black"/>
                </a:solidFill>
                <a:latin typeface="Times New Roman" pitchFamily="18" charset="0"/>
                <a:ea typeface="+mn-ea"/>
                <a:cs typeface="Times New Roman" pitchFamily="18" charset="0"/>
              </a:rPr>
              <a:t>чтения и письма и, кроме того, такие  детские  творческие  работы, как  самодельные  книги, рассказы, стихи,  сказки и т.д</a:t>
            </a:r>
            <a:endParaRPr lang="ru-RU" b="1" dirty="0">
              <a:solidFill>
                <a:srgbClr val="0070C0"/>
              </a:solidFill>
              <a:latin typeface="Times New Roman" pitchFamily="18" charset="0"/>
              <a:cs typeface="Times New Roman" pitchFamily="18" charset="0"/>
            </a:endParaRPr>
          </a:p>
        </p:txBody>
      </p:sp>
      <p:sp>
        <p:nvSpPr>
          <p:cNvPr id="3" name="Прямоугольник 2"/>
          <p:cNvSpPr/>
          <p:nvPr/>
        </p:nvSpPr>
        <p:spPr>
          <a:xfrm>
            <a:off x="827584" y="1857364"/>
            <a:ext cx="8136904" cy="48119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pic>
        <p:nvPicPr>
          <p:cNvPr id="5" name="Рисунок 4" descr="C:\Users\user\Desktop\Новая папка\DSC00712.JPG"/>
          <p:cNvPicPr/>
          <p:nvPr/>
        </p:nvPicPr>
        <p:blipFill>
          <a:blip r:embed="rId2" cstate="print"/>
          <a:srcRect/>
          <a:stretch>
            <a:fillRect/>
          </a:stretch>
        </p:blipFill>
        <p:spPr bwMode="auto">
          <a:xfrm>
            <a:off x="2143108" y="2357430"/>
            <a:ext cx="5286412" cy="4071966"/>
          </a:xfrm>
          <a:prstGeom prst="rect">
            <a:avLst/>
          </a:prstGeom>
          <a:noFill/>
          <a:ln w="9525">
            <a:noFill/>
            <a:miter lim="800000"/>
            <a:headEnd/>
            <a:tailEnd/>
          </a:ln>
        </p:spPr>
      </p:pic>
    </p:spTree>
    <p:extLst>
      <p:ext uri="{BB962C8B-B14F-4D97-AF65-F5344CB8AC3E}">
        <p14:creationId xmlns="" xmlns:p14="http://schemas.microsoft.com/office/powerpoint/2010/main" val="2417027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417638"/>
          </a:xfrm>
        </p:spPr>
        <p:txBody>
          <a:bodyPr>
            <a:normAutofit fontScale="90000"/>
          </a:bodyPr>
          <a:lstStyle/>
          <a:p>
            <a:pPr>
              <a:defRPr/>
            </a:pPr>
            <a:r>
              <a:rPr lang="ru-RU" b="1" dirty="0" smtClean="0">
                <a:solidFill>
                  <a:srgbClr val="0070C0"/>
                </a:solidFill>
                <a:latin typeface="Times New Roman" pitchFamily="18" charset="0"/>
                <a:cs typeface="Times New Roman" pitchFamily="18" charset="0"/>
              </a:rPr>
              <a:t/>
            </a:r>
            <a:br>
              <a:rPr lang="ru-RU" b="1" dirty="0" smtClean="0">
                <a:solidFill>
                  <a:srgbClr val="0070C0"/>
                </a:solidFill>
                <a:latin typeface="Times New Roman" pitchFamily="18" charset="0"/>
                <a:cs typeface="Times New Roman" pitchFamily="18" charset="0"/>
              </a:rPr>
            </a:br>
            <a:r>
              <a:rPr lang="ru-RU" sz="2200" b="1" dirty="0" smtClean="0">
                <a:solidFill>
                  <a:schemeClr val="accent2">
                    <a:lumMod val="25000"/>
                  </a:schemeClr>
                </a:solidFill>
                <a:latin typeface="Times New Roman" pitchFamily="18" charset="0"/>
                <a:cs typeface="Times New Roman" pitchFamily="18" charset="0"/>
              </a:rPr>
              <a:t> </a:t>
            </a:r>
            <a:r>
              <a:rPr lang="ru-RU" sz="2700" b="1" dirty="0" smtClean="0">
                <a:solidFill>
                  <a:srgbClr val="0070C0"/>
                </a:solidFill>
                <a:latin typeface="Times New Roman" pitchFamily="18" charset="0"/>
                <a:cs typeface="Times New Roman" pitchFamily="18" charset="0"/>
              </a:rPr>
              <a:t>Центр познавательной исследовательской  деятельности </a:t>
            </a:r>
            <a:r>
              <a:rPr lang="ru-RU" sz="2400" dirty="0" smtClean="0">
                <a:solidFill>
                  <a:prstClr val="black"/>
                </a:solidFill>
                <a:latin typeface="Constantia"/>
                <a:ea typeface="+mn-ea"/>
                <a:cs typeface="+mn-cs"/>
              </a:rPr>
              <a:t>в него входит уголок  природы,  а также  оборудование и материалы  для детского  экспериментирования, конкретный выбор которых зависит от темы  проекта, над которым  работает группа, от интересов детей.</a:t>
            </a:r>
            <a:endParaRPr lang="ru-RU" b="1" dirty="0">
              <a:solidFill>
                <a:srgbClr val="0070C0"/>
              </a:solidFill>
              <a:latin typeface="Times New Roman" pitchFamily="18" charset="0"/>
              <a:cs typeface="Times New Roman" pitchFamily="18" charset="0"/>
            </a:endParaRPr>
          </a:p>
        </p:txBody>
      </p:sp>
      <p:sp>
        <p:nvSpPr>
          <p:cNvPr id="3" name="Прямоугольник 2"/>
          <p:cNvSpPr/>
          <p:nvPr/>
        </p:nvSpPr>
        <p:spPr>
          <a:xfrm>
            <a:off x="214282" y="1857364"/>
            <a:ext cx="8778706" cy="46434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pic>
        <p:nvPicPr>
          <p:cNvPr id="18" name="Рисунок 17" descr="C:\Users\user\Desktop\ФОТО В ДЕТСКОМ САДУ 2016-2017г\100NIKON\DSC00688.JPG"/>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1500166" y="1928802"/>
            <a:ext cx="5786478" cy="4572032"/>
          </a:xfrm>
          <a:prstGeom prst="rect">
            <a:avLst/>
          </a:prstGeom>
          <a:noFill/>
          <a:ln w="9525">
            <a:noFill/>
            <a:miter lim="800000"/>
            <a:headEnd/>
            <a:tailEnd/>
          </a:ln>
          <a:effectLst>
            <a:softEdge rad="127000"/>
          </a:effectLst>
        </p:spPr>
      </p:pic>
    </p:spTree>
    <p:extLst>
      <p:ext uri="{BB962C8B-B14F-4D97-AF65-F5344CB8AC3E}">
        <p14:creationId xmlns="" xmlns:p14="http://schemas.microsoft.com/office/powerpoint/2010/main" val="3925857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1196752"/>
            <a:ext cx="8712968" cy="525658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pic>
        <p:nvPicPr>
          <p:cNvPr id="7" name="Рисунок 6"/>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273162" y="1210191"/>
            <a:ext cx="4876800" cy="3657600"/>
          </a:xfrm>
          <a:prstGeom prst="rect">
            <a:avLst/>
          </a:prstGeom>
        </p:spPr>
      </p:pic>
      <p:pic>
        <p:nvPicPr>
          <p:cNvPr id="8" name="Рисунок 7"/>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4836030" y="3356992"/>
            <a:ext cx="4128457" cy="3096343"/>
          </a:xfrm>
          <a:prstGeom prst="rect">
            <a:avLst/>
          </a:prstGeom>
        </p:spPr>
      </p:pic>
    </p:spTree>
    <p:extLst>
      <p:ext uri="{BB962C8B-B14F-4D97-AF65-F5344CB8AC3E}">
        <p14:creationId xmlns="" xmlns:p14="http://schemas.microsoft.com/office/powerpoint/2010/main" val="13634946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1196752"/>
            <a:ext cx="8712968" cy="525658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sp>
        <p:nvSpPr>
          <p:cNvPr id="5" name="Прямоугольник 4"/>
          <p:cNvSpPr/>
          <p:nvPr/>
        </p:nvSpPr>
        <p:spPr>
          <a:xfrm>
            <a:off x="2143108" y="428604"/>
            <a:ext cx="4214842" cy="461665"/>
          </a:xfrm>
          <a:prstGeom prst="rect">
            <a:avLst/>
          </a:prstGeom>
        </p:spPr>
        <p:txBody>
          <a:bodyPr wrap="square">
            <a:spAutoFit/>
          </a:bodyPr>
          <a:lstStyle/>
          <a:p>
            <a:r>
              <a:rPr lang="ru-RU" sz="2400" b="1" dirty="0" smtClean="0">
                <a:solidFill>
                  <a:srgbClr val="0070C0"/>
                </a:solidFill>
                <a:latin typeface="Times New Roman" pitchFamily="18" charset="0"/>
                <a:cs typeface="Times New Roman" pitchFamily="18" charset="0"/>
              </a:rPr>
              <a:t>Юные Кулибины</a:t>
            </a:r>
            <a:endParaRPr lang="ru-RU" sz="2400" dirty="0">
              <a:solidFill>
                <a:srgbClr val="0070C0"/>
              </a:solidFill>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1285852" y="1500174"/>
            <a:ext cx="6680674" cy="45355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63494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1196752"/>
            <a:ext cx="8712968" cy="525658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pic>
        <p:nvPicPr>
          <p:cNvPr id="7" name="Рисунок 6"/>
          <p:cNvPicPr>
            <a:picLocks noChangeAspect="1"/>
          </p:cNvPicPr>
          <p:nvPr/>
        </p:nvPicPr>
        <p:blipFill>
          <a:blip r:embed="rId2" cstate="screen">
            <a:lum bright="20000" contrast="20000"/>
            <a:extLst>
              <a:ext uri="{28A0092B-C50C-407E-A947-70E740481C1C}">
                <a14:useLocalDpi xmlns="" xmlns:a14="http://schemas.microsoft.com/office/drawing/2010/main"/>
              </a:ext>
            </a:extLst>
          </a:blip>
          <a:stretch>
            <a:fillRect/>
          </a:stretch>
        </p:blipFill>
        <p:spPr>
          <a:xfrm>
            <a:off x="1357290" y="1714488"/>
            <a:ext cx="6072230" cy="4554173"/>
          </a:xfrm>
          <a:prstGeom prst="rect">
            <a:avLst/>
          </a:prstGeom>
        </p:spPr>
      </p:pic>
      <p:sp>
        <p:nvSpPr>
          <p:cNvPr id="8" name="TextBox 7"/>
          <p:cNvSpPr txBox="1"/>
          <p:nvPr/>
        </p:nvSpPr>
        <p:spPr>
          <a:xfrm>
            <a:off x="1857356" y="500042"/>
            <a:ext cx="5639464" cy="461665"/>
          </a:xfrm>
          <a:prstGeom prst="rect">
            <a:avLst/>
          </a:prstGeom>
          <a:noFill/>
        </p:spPr>
        <p:txBody>
          <a:bodyPr wrap="square" rtlCol="0">
            <a:spAutoFit/>
          </a:bodyPr>
          <a:lstStyle/>
          <a:p>
            <a:r>
              <a:rPr lang="ru-RU" sz="2400" b="1" dirty="0" smtClean="0">
                <a:solidFill>
                  <a:srgbClr val="0070C0"/>
                </a:solidFill>
                <a:latin typeface="Times New Roman" pitchFamily="18" charset="0"/>
                <a:cs typeface="Times New Roman" pitchFamily="18" charset="0"/>
              </a:rPr>
              <a:t>Экспериментирование с водой</a:t>
            </a:r>
            <a:endParaRPr lang="ru-RU" sz="2400" b="1" dirty="0">
              <a:solidFill>
                <a:srgbClr val="0070C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363494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643050"/>
          </a:xfrm>
        </p:spPr>
        <p:txBody>
          <a:bodyPr>
            <a:noAutofit/>
          </a:bodyPr>
          <a:lstStyle/>
          <a:p>
            <a:pPr lvl="0">
              <a:spcBef>
                <a:spcPts val="0"/>
              </a:spcBef>
            </a:pPr>
            <a:r>
              <a:rPr lang="ru-RU" sz="2000" b="1" dirty="0">
                <a:solidFill>
                  <a:srgbClr val="0070C0"/>
                </a:solidFill>
                <a:latin typeface="Times New Roman" pitchFamily="18" charset="0"/>
                <a:ea typeface="+mn-ea"/>
                <a:cs typeface="Times New Roman" pitchFamily="18" charset="0"/>
              </a:rPr>
              <a:t>НАСЫЩЕННОСТЬ</a:t>
            </a:r>
            <a:br>
              <a:rPr lang="ru-RU" sz="2000" b="1" dirty="0">
                <a:solidFill>
                  <a:srgbClr val="0070C0"/>
                </a:solidFill>
                <a:latin typeface="Times New Roman" pitchFamily="18" charset="0"/>
                <a:ea typeface="+mn-ea"/>
                <a:cs typeface="Times New Roman" pitchFamily="18" charset="0"/>
              </a:rPr>
            </a:br>
            <a:r>
              <a:rPr lang="ru-RU" sz="2000" b="1" dirty="0">
                <a:solidFill>
                  <a:srgbClr val="0070C0"/>
                </a:solidFill>
                <a:latin typeface="Times New Roman" pitchFamily="18" charset="0"/>
                <a:ea typeface="+mn-ea"/>
                <a:cs typeface="Times New Roman" pitchFamily="18" charset="0"/>
              </a:rPr>
              <a:t>развивающей предметно – пространственной среды</a:t>
            </a:r>
            <a:br>
              <a:rPr lang="ru-RU" sz="2000" b="1" dirty="0">
                <a:solidFill>
                  <a:srgbClr val="0070C0"/>
                </a:solidFill>
                <a:latin typeface="Times New Roman" pitchFamily="18" charset="0"/>
                <a:ea typeface="+mn-ea"/>
                <a:cs typeface="Times New Roman" pitchFamily="18" charset="0"/>
              </a:rPr>
            </a:br>
            <a:r>
              <a:rPr lang="ru-RU" sz="2000" b="1" dirty="0">
                <a:solidFill>
                  <a:srgbClr val="0070C0"/>
                </a:solidFill>
                <a:latin typeface="Times New Roman" pitchFamily="18" charset="0"/>
                <a:ea typeface="+mn-ea"/>
                <a:cs typeface="Times New Roman" pitchFamily="18" charset="0"/>
              </a:rPr>
              <a:t>соответствует возрастным возможностям детей </a:t>
            </a:r>
            <a:br>
              <a:rPr lang="ru-RU" sz="2000" b="1" dirty="0">
                <a:solidFill>
                  <a:srgbClr val="0070C0"/>
                </a:solidFill>
                <a:latin typeface="Times New Roman" pitchFamily="18" charset="0"/>
                <a:ea typeface="+mn-ea"/>
                <a:cs typeface="Times New Roman" pitchFamily="18" charset="0"/>
              </a:rPr>
            </a:br>
            <a:r>
              <a:rPr lang="ru-RU" sz="2000" b="1" dirty="0">
                <a:solidFill>
                  <a:srgbClr val="0070C0"/>
                </a:solidFill>
                <a:latin typeface="Times New Roman" pitchFamily="18" charset="0"/>
                <a:ea typeface="+mn-ea"/>
                <a:cs typeface="Times New Roman" pitchFamily="18" charset="0"/>
              </a:rPr>
              <a:t>и </a:t>
            </a:r>
            <a:r>
              <a:rPr lang="ru-RU" sz="2000" b="1" dirty="0" smtClean="0">
                <a:solidFill>
                  <a:srgbClr val="0070C0"/>
                </a:solidFill>
                <a:latin typeface="Times New Roman" pitchFamily="18" charset="0"/>
                <a:ea typeface="+mn-ea"/>
                <a:cs typeface="Times New Roman" pitchFamily="18" charset="0"/>
              </a:rPr>
              <a:t>содержанию общеобразовательной  программы  ДО</a:t>
            </a:r>
            <a:r>
              <a:rPr lang="ru-RU" sz="2000" b="1" dirty="0">
                <a:solidFill>
                  <a:srgbClr val="0070C0"/>
                </a:solidFill>
                <a:latin typeface="Times New Roman" pitchFamily="18" charset="0"/>
                <a:ea typeface="+mn-ea"/>
                <a:cs typeface="Times New Roman" pitchFamily="18" charset="0"/>
              </a:rPr>
              <a:t/>
            </a:r>
            <a:br>
              <a:rPr lang="ru-RU" sz="2000" b="1" dirty="0">
                <a:solidFill>
                  <a:srgbClr val="0070C0"/>
                </a:solidFill>
                <a:latin typeface="Times New Roman" pitchFamily="18" charset="0"/>
                <a:ea typeface="+mn-ea"/>
                <a:cs typeface="Times New Roman" pitchFamily="18" charset="0"/>
              </a:rPr>
            </a:br>
            <a:endParaRPr lang="ru-RU" sz="2000" b="1" dirty="0">
              <a:solidFill>
                <a:srgbClr val="0070C0"/>
              </a:solidFill>
              <a:latin typeface="Times New Roman" pitchFamily="18" charset="0"/>
              <a:cs typeface="Times New Roman" pitchFamily="18" charset="0"/>
            </a:endParaRPr>
          </a:p>
        </p:txBody>
      </p:sp>
      <p:sp>
        <p:nvSpPr>
          <p:cNvPr id="3" name="Прямоугольник 2"/>
          <p:cNvSpPr/>
          <p:nvPr/>
        </p:nvSpPr>
        <p:spPr>
          <a:xfrm>
            <a:off x="107504" y="1348586"/>
            <a:ext cx="8928992" cy="52487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spcBef>
                <a:spcPct val="20000"/>
              </a:spcBef>
              <a:buClr>
                <a:srgbClr val="0BD0D9"/>
              </a:buClr>
              <a:buSzPct val="95000"/>
            </a:pPr>
            <a:r>
              <a:rPr lang="ru-RU" sz="2400" dirty="0">
                <a:solidFill>
                  <a:sysClr val="windowText" lastClr="000000"/>
                </a:solidFill>
                <a:latin typeface="Times New Roman" pitchFamily="18" charset="0"/>
                <a:cs typeface="Times New Roman" pitchFamily="18" charset="0"/>
              </a:rPr>
              <a:t>Направление деятельности и развитие ребенка во многом зависит от нас, взрослых – от того, как устроена предметно-пространственная организация их жизни, из каких игрушек и дидактических пособий она состоит, каков их развивающий потенциал и даже от того, как они расположены. Все, что окружает ребенка, формирует его психику, является источником его знаний и социального опыта. Поэтому, именно мы, взрослые, берем на себя ответственность создать такие условия, которые способствовали бы наиболее полной реализации развития детей по всем психофизиологическим параметрам, т.е. организации предметно-пространственной среды.</a:t>
            </a:r>
          </a:p>
          <a:p>
            <a:pPr marL="274320" lvl="0" indent="-274320">
              <a:spcBef>
                <a:spcPct val="20000"/>
              </a:spcBef>
              <a:buClr>
                <a:srgbClr val="0BD0D9"/>
              </a:buClr>
              <a:buSzPct val="95000"/>
              <a:buFont typeface="Wingdings 2"/>
              <a:buChar char=""/>
            </a:pPr>
            <a:endParaRPr lang="ru-RU" sz="2600" dirty="0">
              <a:solidFill>
                <a:srgbClr val="00B0F0"/>
              </a:solidFill>
              <a:latin typeface="Constantia"/>
            </a:endParaRPr>
          </a:p>
        </p:txBody>
      </p:sp>
    </p:spTree>
    <p:extLst>
      <p:ext uri="{BB962C8B-B14F-4D97-AF65-F5344CB8AC3E}">
        <p14:creationId xmlns="" xmlns:p14="http://schemas.microsoft.com/office/powerpoint/2010/main" val="3095790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1196752"/>
            <a:ext cx="8712968" cy="525658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pic>
        <p:nvPicPr>
          <p:cNvPr id="5" name="Рисунок 4"/>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642910" y="1285860"/>
            <a:ext cx="2881917" cy="3842556"/>
          </a:xfrm>
          <a:prstGeom prst="rect">
            <a:avLst/>
          </a:prstGeom>
        </p:spPr>
      </p:pic>
      <p:sp>
        <p:nvSpPr>
          <p:cNvPr id="8" name="TextBox 7"/>
          <p:cNvSpPr txBox="1"/>
          <p:nvPr/>
        </p:nvSpPr>
        <p:spPr>
          <a:xfrm>
            <a:off x="1500166" y="571480"/>
            <a:ext cx="5857916" cy="461665"/>
          </a:xfrm>
          <a:prstGeom prst="rect">
            <a:avLst/>
          </a:prstGeom>
          <a:noFill/>
        </p:spPr>
        <p:txBody>
          <a:bodyPr wrap="square" rtlCol="0">
            <a:spAutoFit/>
          </a:bodyPr>
          <a:lstStyle/>
          <a:p>
            <a:pPr algn="ctr"/>
            <a:r>
              <a:rPr lang="ru-RU" sz="2400" b="1" dirty="0" smtClean="0">
                <a:solidFill>
                  <a:srgbClr val="0070C0"/>
                </a:solidFill>
                <a:latin typeface="Times New Roman" pitchFamily="18" charset="0"/>
                <a:cs typeface="Times New Roman" pitchFamily="18" charset="0"/>
              </a:rPr>
              <a:t>Мини огород на окошке</a:t>
            </a:r>
            <a:endParaRPr lang="ru-RU" sz="2400" b="1" dirty="0">
              <a:solidFill>
                <a:srgbClr val="0070C0"/>
              </a:solidFill>
              <a:latin typeface="Times New Roman" pitchFamily="18" charset="0"/>
              <a:cs typeface="Times New Roman" pitchFamily="18" charset="0"/>
            </a:endParaRPr>
          </a:p>
        </p:txBody>
      </p:sp>
      <p:pic>
        <p:nvPicPr>
          <p:cNvPr id="11" name="Рисунок 10" descr="C:\Users\user\Desktop\Материал на сайт\.Аттестация Банщикова\Фотогаллерея\Огород на окне.JPG"/>
          <p:cNvPicPr/>
          <p:nvPr/>
        </p:nvPicPr>
        <p:blipFill>
          <a:blip r:embed="rId3" cstate="print">
            <a:lum bright="20000" contrast="10000"/>
            <a:extLst>
              <a:ext uri="{28A0092B-C50C-407E-A947-70E740481C1C}">
                <a14:useLocalDpi xmlns="" xmlns:a14="http://schemas.microsoft.com/office/drawing/2010/main"/>
              </a:ext>
            </a:extLst>
          </a:blip>
          <a:srcRect b="-12594"/>
          <a:stretch>
            <a:fillRect/>
          </a:stretch>
        </p:blipFill>
        <p:spPr bwMode="auto">
          <a:xfrm>
            <a:off x="4786314" y="1285860"/>
            <a:ext cx="3997486" cy="3643338"/>
          </a:xfrm>
          <a:prstGeom prst="rect">
            <a:avLst/>
          </a:prstGeom>
          <a:noFill/>
          <a:ln w="9525">
            <a:noFill/>
            <a:miter lim="800000"/>
            <a:headEnd/>
            <a:tailEnd/>
          </a:ln>
        </p:spPr>
      </p:pic>
      <p:pic>
        <p:nvPicPr>
          <p:cNvPr id="12" name="Рисунок 11"/>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3286116" y="4143380"/>
            <a:ext cx="2630634" cy="2139820"/>
          </a:xfrm>
          <a:prstGeom prst="rect">
            <a:avLst/>
          </a:prstGeom>
        </p:spPr>
      </p:pic>
    </p:spTree>
    <p:extLst>
      <p:ext uri="{BB962C8B-B14F-4D97-AF65-F5344CB8AC3E}">
        <p14:creationId xmlns="" xmlns:p14="http://schemas.microsoft.com/office/powerpoint/2010/main" val="12022898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1196752"/>
            <a:ext cx="8712968" cy="525658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pic>
        <p:nvPicPr>
          <p:cNvPr id="6" name="Рисунок 5"/>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5286380" y="1857364"/>
            <a:ext cx="3009528" cy="4012704"/>
          </a:xfrm>
          <a:prstGeom prst="rect">
            <a:avLst/>
          </a:prstGeom>
        </p:spPr>
      </p:pic>
      <p:sp>
        <p:nvSpPr>
          <p:cNvPr id="9" name="TextBox 8"/>
          <p:cNvSpPr txBox="1"/>
          <p:nvPr/>
        </p:nvSpPr>
        <p:spPr>
          <a:xfrm>
            <a:off x="1285852" y="642918"/>
            <a:ext cx="5715040" cy="461665"/>
          </a:xfrm>
          <a:prstGeom prst="rect">
            <a:avLst/>
          </a:prstGeom>
          <a:noFill/>
        </p:spPr>
        <p:txBody>
          <a:bodyPr wrap="square" rtlCol="0">
            <a:spAutoFit/>
          </a:bodyPr>
          <a:lstStyle/>
          <a:p>
            <a:pPr algn="ctr"/>
            <a:r>
              <a:rPr lang="ru-RU" sz="2400" b="1" dirty="0" smtClean="0">
                <a:solidFill>
                  <a:srgbClr val="0070C0"/>
                </a:solidFill>
                <a:latin typeface="Times New Roman" pitchFamily="18" charset="0"/>
                <a:cs typeface="Times New Roman" pitchFamily="18" charset="0"/>
              </a:rPr>
              <a:t>Мини огород на участке</a:t>
            </a:r>
            <a:endParaRPr lang="ru-RU" sz="2400" b="1" dirty="0"/>
          </a:p>
        </p:txBody>
      </p:sp>
      <p:pic>
        <p:nvPicPr>
          <p:cNvPr id="10" name="Рисунок 9" descr="C:\Users\user\Documents\данные старый компьютор\Фото Базловой\фото участки август Новая папка (3)\Участок Новая папка\P5180017.JPG"/>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500034" y="1857364"/>
            <a:ext cx="4473413" cy="4000528"/>
          </a:xfrm>
          <a:prstGeom prst="rect">
            <a:avLst/>
          </a:prstGeom>
          <a:noFill/>
          <a:ln w="9525">
            <a:noFill/>
            <a:miter lim="800000"/>
            <a:headEnd/>
            <a:tailEnd/>
          </a:ln>
        </p:spPr>
      </p:pic>
    </p:spTree>
    <p:extLst>
      <p:ext uri="{BB962C8B-B14F-4D97-AF65-F5344CB8AC3E}">
        <p14:creationId xmlns="" xmlns:p14="http://schemas.microsoft.com/office/powerpoint/2010/main" val="12022898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normAutofit/>
          </a:bodyPr>
          <a:lstStyle/>
          <a:p>
            <a:pPr>
              <a:defRPr/>
            </a:pPr>
            <a:r>
              <a:rPr lang="ru-RU" sz="2400" b="1" dirty="0" smtClean="0">
                <a:solidFill>
                  <a:srgbClr val="0070C0"/>
                </a:solidFill>
                <a:latin typeface="Times New Roman" pitchFamily="18" charset="0"/>
                <a:cs typeface="Times New Roman" pitchFamily="18" charset="0"/>
              </a:rPr>
              <a:t>Центр двигательной деятельности.</a:t>
            </a:r>
            <a:r>
              <a:rPr lang="ru-RU" sz="2400" b="1" dirty="0" smtClean="0">
                <a:solidFill>
                  <a:schemeClr val="accent2">
                    <a:lumMod val="25000"/>
                  </a:schemeClr>
                </a:solidFill>
                <a:latin typeface="Times New Roman" pitchFamily="18" charset="0"/>
                <a:cs typeface="Times New Roman" pitchFamily="18" charset="0"/>
              </a:rPr>
              <a:t/>
            </a:r>
            <a:br>
              <a:rPr lang="ru-RU" sz="2400" b="1" dirty="0" smtClean="0">
                <a:solidFill>
                  <a:schemeClr val="accent2">
                    <a:lumMod val="25000"/>
                  </a:schemeClr>
                </a:solidFill>
                <a:latin typeface="Times New Roman" pitchFamily="18" charset="0"/>
                <a:cs typeface="Times New Roman" pitchFamily="18" charset="0"/>
              </a:rPr>
            </a:br>
            <a:r>
              <a:rPr lang="ru-RU" sz="2400" dirty="0" smtClean="0">
                <a:latin typeface="Times New Roman" pitchFamily="18" charset="0"/>
                <a:ea typeface="+mn-ea"/>
                <a:cs typeface="Times New Roman" pitchFamily="18" charset="0"/>
              </a:rPr>
              <a:t>в </a:t>
            </a:r>
            <a:r>
              <a:rPr lang="ru-RU" sz="2400" dirty="0">
                <a:latin typeface="Times New Roman" pitchFamily="18" charset="0"/>
                <a:ea typeface="+mn-ea"/>
                <a:cs typeface="Times New Roman" pitchFamily="18" charset="0"/>
              </a:rPr>
              <a:t>него </a:t>
            </a:r>
            <a:r>
              <a:rPr lang="ru-RU" sz="2400" dirty="0" smtClean="0">
                <a:latin typeface="Times New Roman" pitchFamily="18" charset="0"/>
                <a:ea typeface="+mn-ea"/>
                <a:cs typeface="Times New Roman" pitchFamily="18" charset="0"/>
              </a:rPr>
              <a:t>входить </a:t>
            </a:r>
            <a:r>
              <a:rPr lang="ru-RU" sz="2400" dirty="0">
                <a:latin typeface="Times New Roman" pitchFamily="18" charset="0"/>
                <a:ea typeface="+mn-ea"/>
                <a:cs typeface="Times New Roman" pitchFamily="18" charset="0"/>
              </a:rPr>
              <a:t>многофункциональный спортивный комплекс, оборудование для детских спортивных игр и занятий</a:t>
            </a:r>
            <a:endParaRPr lang="ru-RU" dirty="0">
              <a:latin typeface="Times New Roman" pitchFamily="18" charset="0"/>
              <a:cs typeface="Times New Roman" pitchFamily="18" charset="0"/>
            </a:endParaRPr>
          </a:p>
        </p:txBody>
      </p:sp>
      <p:sp>
        <p:nvSpPr>
          <p:cNvPr id="3" name="Прямоугольник 2"/>
          <p:cNvSpPr/>
          <p:nvPr/>
        </p:nvSpPr>
        <p:spPr>
          <a:xfrm>
            <a:off x="323528" y="1834348"/>
            <a:ext cx="8352928" cy="476300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pic>
        <p:nvPicPr>
          <p:cNvPr id="4" name="Рисунок 3"/>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539552" y="1834349"/>
            <a:ext cx="3744416" cy="4811007"/>
          </a:xfrm>
          <a:prstGeom prst="rect">
            <a:avLst/>
          </a:prstGeom>
        </p:spPr>
      </p:pic>
      <p:pic>
        <p:nvPicPr>
          <p:cNvPr id="5" name="Рисунок 4"/>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4788024" y="1948142"/>
            <a:ext cx="3888432" cy="4697214"/>
          </a:xfrm>
          <a:prstGeom prst="rect">
            <a:avLst/>
          </a:prstGeom>
        </p:spPr>
      </p:pic>
    </p:spTree>
    <p:extLst>
      <p:ext uri="{BB962C8B-B14F-4D97-AF65-F5344CB8AC3E}">
        <p14:creationId xmlns="" xmlns:p14="http://schemas.microsoft.com/office/powerpoint/2010/main" val="22473607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54164"/>
          </a:xfrm>
        </p:spPr>
        <p:txBody>
          <a:bodyPr>
            <a:normAutofit/>
          </a:bodyPr>
          <a:lstStyle/>
          <a:p>
            <a:pPr>
              <a:defRPr/>
            </a:pPr>
            <a:r>
              <a:rPr lang="ru-RU" sz="2400" b="1" dirty="0" smtClean="0">
                <a:solidFill>
                  <a:srgbClr val="0070C0"/>
                </a:solidFill>
                <a:latin typeface="Times New Roman" pitchFamily="18" charset="0"/>
                <a:cs typeface="Times New Roman" pitchFamily="18" charset="0"/>
              </a:rPr>
              <a:t>Логико-математический центр </a:t>
            </a:r>
            <a:r>
              <a:rPr lang="ru-RU" sz="2400" dirty="0" smtClean="0">
                <a:solidFill>
                  <a:schemeClr val="accent2">
                    <a:lumMod val="25000"/>
                  </a:schemeClr>
                </a:solidFill>
                <a:cs typeface="Arial" charset="0"/>
              </a:rPr>
              <a:t/>
            </a:r>
            <a:br>
              <a:rPr lang="ru-RU" sz="2400" dirty="0" smtClean="0">
                <a:solidFill>
                  <a:schemeClr val="accent2">
                    <a:lumMod val="25000"/>
                  </a:schemeClr>
                </a:solidFill>
                <a:cs typeface="Arial" charset="0"/>
              </a:rPr>
            </a:br>
            <a:r>
              <a:rPr lang="ru-RU" sz="2200" b="1" dirty="0" smtClean="0">
                <a:solidFill>
                  <a:prstClr val="black"/>
                </a:solidFill>
                <a:latin typeface="Times New Roman" pitchFamily="18" charset="0"/>
                <a:ea typeface="+mn-ea"/>
                <a:cs typeface="Times New Roman" pitchFamily="18" charset="0"/>
              </a:rPr>
              <a:t>(</a:t>
            </a:r>
            <a:r>
              <a:rPr lang="ru-RU" sz="2200" dirty="0">
                <a:solidFill>
                  <a:prstClr val="black"/>
                </a:solidFill>
                <a:latin typeface="Times New Roman" pitchFamily="18" charset="0"/>
                <a:ea typeface="+mn-ea"/>
                <a:cs typeface="Times New Roman" pitchFamily="18" charset="0"/>
              </a:rPr>
              <a:t>где размещаются  логико-математические  игры, головоломки, задачи, рабочие  листы и тетради</a:t>
            </a:r>
            <a:r>
              <a:rPr lang="ru-RU" sz="2200" dirty="0" smtClean="0">
                <a:solidFill>
                  <a:prstClr val="black"/>
                </a:solidFill>
                <a:latin typeface="Times New Roman" pitchFamily="18" charset="0"/>
                <a:ea typeface="+mn-ea"/>
                <a:cs typeface="Times New Roman" pitchFamily="18" charset="0"/>
              </a:rPr>
              <a:t>, развивающие игры)</a:t>
            </a:r>
            <a:r>
              <a:rPr lang="ru-RU" sz="2200" dirty="0">
                <a:solidFill>
                  <a:prstClr val="black"/>
                </a:solidFill>
                <a:latin typeface="Times New Roman" pitchFamily="18" charset="0"/>
                <a:ea typeface="+mn-ea"/>
                <a:cs typeface="Times New Roman" pitchFamily="18" charset="0"/>
              </a:rPr>
              <a:t/>
            </a:r>
            <a:br>
              <a:rPr lang="ru-RU" sz="2200" dirty="0">
                <a:solidFill>
                  <a:prstClr val="black"/>
                </a:solidFill>
                <a:latin typeface="Times New Roman" pitchFamily="18" charset="0"/>
                <a:ea typeface="+mn-ea"/>
                <a:cs typeface="Times New Roman" pitchFamily="18" charset="0"/>
              </a:rPr>
            </a:br>
            <a:endParaRPr lang="ru-RU" sz="2200" dirty="0">
              <a:latin typeface="Times New Roman" pitchFamily="18" charset="0"/>
              <a:cs typeface="Times New Roman" pitchFamily="18" charset="0"/>
            </a:endParaRPr>
          </a:p>
        </p:txBody>
      </p:sp>
      <p:sp>
        <p:nvSpPr>
          <p:cNvPr id="3" name="Прямоугольник 2"/>
          <p:cNvSpPr/>
          <p:nvPr/>
        </p:nvSpPr>
        <p:spPr>
          <a:xfrm>
            <a:off x="755576" y="1700808"/>
            <a:ext cx="7920880" cy="482453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pic>
        <p:nvPicPr>
          <p:cNvPr id="8" name="Рисунок 7" descr="C:\Users\user\Desktop\Новая папка\DSC00701.JPG"/>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1928794" y="1857364"/>
            <a:ext cx="5143536" cy="4286280"/>
          </a:xfrm>
          <a:prstGeom prst="rect">
            <a:avLst/>
          </a:prstGeom>
          <a:noFill/>
          <a:ln w="9525">
            <a:noFill/>
            <a:miter lim="800000"/>
            <a:headEnd/>
            <a:tailEnd/>
          </a:ln>
        </p:spPr>
      </p:pic>
    </p:spTree>
    <p:extLst>
      <p:ext uri="{BB962C8B-B14F-4D97-AF65-F5344CB8AC3E}">
        <p14:creationId xmlns="" xmlns:p14="http://schemas.microsoft.com/office/powerpoint/2010/main" val="8983252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04664"/>
            <a:ext cx="8496944" cy="59046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pic>
        <p:nvPicPr>
          <p:cNvPr id="3" name="Рисунок 2"/>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928662" y="1214422"/>
            <a:ext cx="3147814" cy="4197085"/>
          </a:xfrm>
          <a:prstGeom prst="rect">
            <a:avLst/>
          </a:prstGeom>
        </p:spPr>
      </p:pic>
      <p:pic>
        <p:nvPicPr>
          <p:cNvPr id="4" name="Рисунок 3"/>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4860032" y="1163810"/>
            <a:ext cx="3165816" cy="4221088"/>
          </a:xfrm>
          <a:prstGeom prst="rect">
            <a:avLst/>
          </a:prstGeom>
        </p:spPr>
      </p:pic>
    </p:spTree>
    <p:extLst>
      <p:ext uri="{BB962C8B-B14F-4D97-AF65-F5344CB8AC3E}">
        <p14:creationId xmlns="" xmlns:p14="http://schemas.microsoft.com/office/powerpoint/2010/main" val="11919776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836712"/>
            <a:ext cx="7416824" cy="525658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pic>
        <p:nvPicPr>
          <p:cNvPr id="3" name="Рисунок 2"/>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995818" y="877057"/>
            <a:ext cx="3684194" cy="3463598"/>
          </a:xfrm>
          <a:prstGeom prst="rect">
            <a:avLst/>
          </a:prstGeom>
        </p:spPr>
      </p:pic>
      <p:pic>
        <p:nvPicPr>
          <p:cNvPr id="4" name="Рисунок 3"/>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4835770" y="2771151"/>
            <a:ext cx="3471846" cy="3139008"/>
          </a:xfrm>
          <a:prstGeom prst="rect">
            <a:avLst/>
          </a:prstGeom>
        </p:spPr>
      </p:pic>
    </p:spTree>
    <p:extLst>
      <p:ext uri="{BB962C8B-B14F-4D97-AF65-F5344CB8AC3E}">
        <p14:creationId xmlns="" xmlns:p14="http://schemas.microsoft.com/office/powerpoint/2010/main" val="31165557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smtClean="0">
                <a:solidFill>
                  <a:srgbClr val="0070C0"/>
                </a:solidFill>
                <a:latin typeface="Times New Roman" pitchFamily="18" charset="0"/>
                <a:cs typeface="Times New Roman" pitchFamily="18" charset="0"/>
              </a:rPr>
              <a:t>Центр моя страна </a:t>
            </a:r>
            <a:r>
              <a:rPr lang="ru-RU" sz="2800" dirty="0" smtClean="0">
                <a:latin typeface="Times New Roman" pitchFamily="18" charset="0"/>
                <a:cs typeface="Times New Roman" pitchFamily="18" charset="0"/>
              </a:rPr>
              <a:t>где собраны иллюстрации, альбомы, предметы народных промыслов, символика государства, макеты Кремля и Успенского собора</a:t>
            </a:r>
            <a:endParaRPr lang="ru-RU" sz="2800" dirty="0">
              <a:latin typeface="Times New Roman" pitchFamily="18" charset="0"/>
              <a:cs typeface="Times New Roman" pitchFamily="18" charset="0"/>
            </a:endParaRPr>
          </a:p>
        </p:txBody>
      </p:sp>
      <p:sp>
        <p:nvSpPr>
          <p:cNvPr id="3" name="Прямоугольник 2"/>
          <p:cNvSpPr/>
          <p:nvPr/>
        </p:nvSpPr>
        <p:spPr>
          <a:xfrm>
            <a:off x="683568" y="1844824"/>
            <a:ext cx="8208912" cy="460851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pic>
        <p:nvPicPr>
          <p:cNvPr id="4" name="Рисунок 3"/>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2428860" y="2071678"/>
            <a:ext cx="4000528" cy="4286280"/>
          </a:xfrm>
          <a:prstGeom prst="rect">
            <a:avLst/>
          </a:prstGeom>
          <a:effectLst>
            <a:softEdge rad="127000"/>
          </a:effectLst>
        </p:spPr>
      </p:pic>
    </p:spTree>
    <p:extLst>
      <p:ext uri="{BB962C8B-B14F-4D97-AF65-F5344CB8AC3E}">
        <p14:creationId xmlns="" xmlns:p14="http://schemas.microsoft.com/office/powerpoint/2010/main" val="2320093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rgbClr val="0070C0"/>
                </a:solidFill>
                <a:latin typeface="Times New Roman" pitchFamily="18" charset="0"/>
                <a:cs typeface="Times New Roman" pitchFamily="18" charset="0"/>
              </a:rPr>
              <a:t>Спокойный сектор</a:t>
            </a:r>
            <a:br>
              <a:rPr lang="ru-RU" sz="2800" b="1" dirty="0" smtClean="0">
                <a:solidFill>
                  <a:srgbClr val="0070C0"/>
                </a:solidFill>
                <a:latin typeface="Times New Roman" pitchFamily="18" charset="0"/>
                <a:cs typeface="Times New Roman" pitchFamily="18" charset="0"/>
              </a:rPr>
            </a:br>
            <a:r>
              <a:rPr lang="ru-RU" sz="2800" b="1" dirty="0" smtClean="0">
                <a:solidFill>
                  <a:srgbClr val="0070C0"/>
                </a:solidFill>
                <a:latin typeface="Times New Roman" pitchFamily="18" charset="0"/>
                <a:cs typeface="Times New Roman" pitchFamily="18" charset="0"/>
              </a:rPr>
              <a:t> место где дети могут спокойно посидеть</a:t>
            </a:r>
            <a:endParaRPr lang="ru-RU" sz="2800" b="1" dirty="0">
              <a:solidFill>
                <a:srgbClr val="0070C0"/>
              </a:solidFill>
              <a:latin typeface="Times New Roman" pitchFamily="18" charset="0"/>
              <a:cs typeface="Times New Roman" pitchFamily="18" charset="0"/>
            </a:endParaRPr>
          </a:p>
        </p:txBody>
      </p:sp>
      <p:sp>
        <p:nvSpPr>
          <p:cNvPr id="3" name="Прямоугольник 2"/>
          <p:cNvSpPr/>
          <p:nvPr/>
        </p:nvSpPr>
        <p:spPr>
          <a:xfrm>
            <a:off x="858804" y="1484784"/>
            <a:ext cx="7848872" cy="49685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pic>
        <p:nvPicPr>
          <p:cNvPr id="2052" name="Picture 4" descr="C:\Users\user\Desktop\ФОТО В ДЕТСКОМ САДУ 2016-2017г\100NIKON\DSC00692.JPG"/>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2285984" y="2357430"/>
            <a:ext cx="4814063" cy="3609983"/>
          </a:xfrm>
          <a:prstGeom prst="rect">
            <a:avLst/>
          </a:prstGeom>
          <a:noFill/>
        </p:spPr>
      </p:pic>
    </p:spTree>
    <p:extLst>
      <p:ext uri="{BB962C8B-B14F-4D97-AF65-F5344CB8AC3E}">
        <p14:creationId xmlns="" xmlns:p14="http://schemas.microsoft.com/office/powerpoint/2010/main" val="3400734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4403" y="0"/>
            <a:ext cx="8229600" cy="2357430"/>
          </a:xfrm>
        </p:spPr>
        <p:txBody>
          <a:bodyPr>
            <a:normAutofit fontScale="90000"/>
          </a:bodyPr>
          <a:lstStyle/>
          <a:p>
            <a:pPr>
              <a:defRPr/>
            </a:pPr>
            <a:r>
              <a:rPr lang="ru-RU" sz="2700" b="1" dirty="0" smtClean="0">
                <a:solidFill>
                  <a:schemeClr val="tx2">
                    <a:lumMod val="60000"/>
                    <a:lumOff val="40000"/>
                  </a:schemeClr>
                </a:solidFill>
                <a:latin typeface="Times New Roman" pitchFamily="18" charset="0"/>
                <a:cs typeface="Times New Roman" pitchFamily="18" charset="0"/>
              </a:rPr>
              <a:t/>
            </a:r>
            <a:br>
              <a:rPr lang="ru-RU" sz="2700" b="1" dirty="0" smtClean="0">
                <a:solidFill>
                  <a:schemeClr val="tx2">
                    <a:lumMod val="60000"/>
                    <a:lumOff val="40000"/>
                  </a:schemeClr>
                </a:solidFill>
                <a:latin typeface="Times New Roman" pitchFamily="18" charset="0"/>
                <a:cs typeface="Times New Roman" pitchFamily="18" charset="0"/>
              </a:rPr>
            </a:br>
            <a:r>
              <a:rPr lang="ru-RU" sz="2700" b="1" dirty="0" smtClean="0">
                <a:solidFill>
                  <a:schemeClr val="tx2">
                    <a:lumMod val="60000"/>
                    <a:lumOff val="40000"/>
                  </a:schemeClr>
                </a:solidFill>
                <a:latin typeface="Times New Roman" pitchFamily="18" charset="0"/>
                <a:cs typeface="Times New Roman" pitchFamily="18" charset="0"/>
              </a:rPr>
              <a:t>Пространство группового помещения разделено </a:t>
            </a:r>
            <a:br>
              <a:rPr lang="ru-RU" sz="2700" b="1" dirty="0" smtClean="0">
                <a:solidFill>
                  <a:schemeClr val="tx2">
                    <a:lumMod val="60000"/>
                    <a:lumOff val="40000"/>
                  </a:schemeClr>
                </a:solidFill>
                <a:latin typeface="Times New Roman" pitchFamily="18" charset="0"/>
                <a:cs typeface="Times New Roman" pitchFamily="18" charset="0"/>
              </a:rPr>
            </a:br>
            <a:r>
              <a:rPr lang="ru-RU" sz="2700" b="1" dirty="0" smtClean="0">
                <a:solidFill>
                  <a:schemeClr val="tx2">
                    <a:lumMod val="60000"/>
                    <a:lumOff val="40000"/>
                  </a:schemeClr>
                </a:solidFill>
                <a:latin typeface="Times New Roman" pitchFamily="18" charset="0"/>
                <a:cs typeface="Times New Roman" pitchFamily="18" charset="0"/>
              </a:rPr>
              <a:t>на три части </a:t>
            </a:r>
            <a:br>
              <a:rPr lang="ru-RU" sz="2700" b="1" dirty="0" smtClean="0">
                <a:solidFill>
                  <a:schemeClr val="tx2">
                    <a:lumMod val="60000"/>
                    <a:lumOff val="40000"/>
                  </a:schemeClr>
                </a:solidFill>
                <a:latin typeface="Times New Roman" pitchFamily="18" charset="0"/>
                <a:cs typeface="Times New Roman" pitchFamily="18" charset="0"/>
              </a:rPr>
            </a:br>
            <a:r>
              <a:rPr lang="ru-RU" sz="2000" b="1" dirty="0" smtClean="0">
                <a:solidFill>
                  <a:schemeClr val="accent2">
                    <a:lumMod val="25000"/>
                  </a:schemeClr>
                </a:solidFill>
                <a:latin typeface="Times New Roman" pitchFamily="18" charset="0"/>
                <a:cs typeface="Times New Roman" pitchFamily="18" charset="0"/>
              </a:rPr>
              <a:t>Зона для активной деятельности</a:t>
            </a:r>
            <a:r>
              <a:rPr lang="ru-RU" sz="2000" b="1" dirty="0" smtClean="0">
                <a:solidFill>
                  <a:srgbClr val="2C492B"/>
                </a:solidFill>
                <a:latin typeface="Times New Roman" pitchFamily="18" charset="0"/>
                <a:cs typeface="Times New Roman" pitchFamily="18" charset="0"/>
              </a:rPr>
              <a:t> </a:t>
            </a:r>
            <a:br>
              <a:rPr lang="ru-RU" sz="2000" b="1" dirty="0" smtClean="0">
                <a:solidFill>
                  <a:srgbClr val="2C492B"/>
                </a:solidFill>
                <a:latin typeface="Times New Roman" pitchFamily="18" charset="0"/>
                <a:cs typeface="Times New Roman" pitchFamily="18" charset="0"/>
              </a:rPr>
            </a:br>
            <a:r>
              <a:rPr lang="ru-RU" sz="2000" b="1" dirty="0" smtClean="0">
                <a:solidFill>
                  <a:schemeClr val="accent2">
                    <a:lumMod val="25000"/>
                  </a:schemeClr>
                </a:solidFill>
                <a:latin typeface="Times New Roman" pitchFamily="18" charset="0"/>
                <a:cs typeface="Times New Roman" pitchFamily="18" charset="0"/>
              </a:rPr>
              <a:t>Рабочая (учебная) зона </a:t>
            </a:r>
            <a:br>
              <a:rPr lang="ru-RU" sz="2000" b="1" dirty="0" smtClean="0">
                <a:solidFill>
                  <a:schemeClr val="accent2">
                    <a:lumMod val="25000"/>
                  </a:schemeClr>
                </a:solidFill>
                <a:latin typeface="Times New Roman" pitchFamily="18" charset="0"/>
                <a:cs typeface="Times New Roman" pitchFamily="18" charset="0"/>
              </a:rPr>
            </a:br>
            <a:r>
              <a:rPr lang="ru-RU" sz="2000" b="1" dirty="0" smtClean="0">
                <a:solidFill>
                  <a:schemeClr val="accent2">
                    <a:lumMod val="25000"/>
                  </a:schemeClr>
                </a:solidFill>
                <a:latin typeface="Times New Roman" pitchFamily="18" charset="0"/>
                <a:cs typeface="Times New Roman" pitchFamily="18" charset="0"/>
              </a:rPr>
              <a:t>Зона для спокойной деятельности</a:t>
            </a:r>
            <a:r>
              <a:rPr lang="ru-RU" sz="1800" b="1" dirty="0" smtClean="0">
                <a:solidFill>
                  <a:schemeClr val="accent2">
                    <a:lumMod val="25000"/>
                  </a:schemeClr>
                </a:solidFill>
                <a:latin typeface="Times New Roman" pitchFamily="18" charset="0"/>
                <a:cs typeface="Times New Roman" pitchFamily="18" charset="0"/>
              </a:rPr>
              <a:t/>
            </a:r>
            <a:br>
              <a:rPr lang="ru-RU" sz="1800" b="1" dirty="0" smtClean="0">
                <a:solidFill>
                  <a:schemeClr val="accent2">
                    <a:lumMod val="25000"/>
                  </a:schemeClr>
                </a:solidFill>
                <a:latin typeface="Times New Roman" pitchFamily="18" charset="0"/>
                <a:cs typeface="Times New Roman" pitchFamily="18" charset="0"/>
              </a:rPr>
            </a:br>
            <a:r>
              <a:rPr lang="ru-RU" sz="1800" b="1" dirty="0" smtClean="0">
                <a:solidFill>
                  <a:schemeClr val="accent2">
                    <a:lumMod val="25000"/>
                  </a:schemeClr>
                </a:solidFill>
              </a:rPr>
              <a:t/>
            </a:r>
            <a:br>
              <a:rPr lang="ru-RU" sz="1800" b="1" dirty="0" smtClean="0">
                <a:solidFill>
                  <a:schemeClr val="accent2">
                    <a:lumMod val="25000"/>
                  </a:schemeClr>
                </a:solidFill>
              </a:rPr>
            </a:br>
            <a:r>
              <a:rPr lang="ru-RU" sz="1800" b="1" dirty="0" smtClean="0">
                <a:solidFill>
                  <a:schemeClr val="accent2">
                    <a:lumMod val="25000"/>
                  </a:schemeClr>
                </a:solidFill>
              </a:rPr>
              <a:t/>
            </a:r>
            <a:br>
              <a:rPr lang="ru-RU" sz="1800" b="1" dirty="0" smtClean="0">
                <a:solidFill>
                  <a:schemeClr val="accent2">
                    <a:lumMod val="25000"/>
                  </a:schemeClr>
                </a:solidFill>
              </a:rPr>
            </a:br>
            <a:endParaRPr lang="ru-RU" sz="1800" b="1" dirty="0">
              <a:solidFill>
                <a:srgbClr val="0070C0"/>
              </a:solidFill>
              <a:latin typeface="Times New Roman" pitchFamily="18" charset="0"/>
              <a:cs typeface="Times New Roman" pitchFamily="18" charset="0"/>
            </a:endParaRPr>
          </a:p>
        </p:txBody>
      </p:sp>
      <p:sp>
        <p:nvSpPr>
          <p:cNvPr id="3" name="Прямоугольник 2"/>
          <p:cNvSpPr/>
          <p:nvPr/>
        </p:nvSpPr>
        <p:spPr>
          <a:xfrm>
            <a:off x="458564" y="1867125"/>
            <a:ext cx="8467212" cy="494116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pic>
        <p:nvPicPr>
          <p:cNvPr id="4" name="Рисунок 3"/>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1357290" y="2000240"/>
            <a:ext cx="6215106" cy="4661326"/>
          </a:xfrm>
          <a:prstGeom prst="rect">
            <a:avLst/>
          </a:prstGeom>
        </p:spPr>
      </p:pic>
    </p:spTree>
    <p:extLst>
      <p:ext uri="{BB962C8B-B14F-4D97-AF65-F5344CB8AC3E}">
        <p14:creationId xmlns="" xmlns:p14="http://schemas.microsoft.com/office/powerpoint/2010/main" val="3520023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b="1" dirty="0" smtClean="0">
                <a:solidFill>
                  <a:srgbClr val="0070C0"/>
                </a:solidFill>
                <a:latin typeface="Times New Roman" pitchFamily="18" charset="0"/>
                <a:cs typeface="Times New Roman" pitchFamily="18" charset="0"/>
              </a:rPr>
              <a:t>Утренний совет </a:t>
            </a:r>
            <a:r>
              <a:rPr lang="ru-RU" sz="2200" dirty="0" smtClean="0">
                <a:latin typeface="Times New Roman" pitchFamily="18" charset="0"/>
                <a:ea typeface="+mn-ea"/>
                <a:cs typeface="Times New Roman" pitchFamily="18" charset="0"/>
              </a:rPr>
              <a:t>пространство</a:t>
            </a:r>
            <a:r>
              <a:rPr lang="ru-RU" sz="2200" dirty="0">
                <a:latin typeface="Times New Roman" pitchFamily="18" charset="0"/>
                <a:ea typeface="+mn-ea"/>
                <a:cs typeface="Times New Roman" pitchFamily="18" charset="0"/>
              </a:rPr>
              <a:t>, где  все дети  группы  вместе  со взрослыми </a:t>
            </a:r>
            <a:r>
              <a:rPr lang="ru-RU" sz="2200" dirty="0" smtClean="0">
                <a:latin typeface="Times New Roman" pitchFamily="18" charset="0"/>
                <a:ea typeface="+mn-ea"/>
                <a:cs typeface="Times New Roman" pitchFamily="18" charset="0"/>
              </a:rPr>
              <a:t>садятся и высказывают свои желания на предстоящий день</a:t>
            </a:r>
            <a:endParaRPr lang="ru-RU" sz="2200" b="1" dirty="0">
              <a:latin typeface="Times New Roman" pitchFamily="18" charset="0"/>
              <a:cs typeface="Times New Roman" pitchFamily="18" charset="0"/>
            </a:endParaRPr>
          </a:p>
        </p:txBody>
      </p:sp>
      <p:sp>
        <p:nvSpPr>
          <p:cNvPr id="3" name="Прямоугольник 2"/>
          <p:cNvSpPr/>
          <p:nvPr/>
        </p:nvSpPr>
        <p:spPr>
          <a:xfrm>
            <a:off x="-38918" y="1589824"/>
            <a:ext cx="8964488" cy="526817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pic>
        <p:nvPicPr>
          <p:cNvPr id="4" name="Рисунок 3"/>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1000100" y="1589824"/>
            <a:ext cx="6776161" cy="4925153"/>
          </a:xfrm>
          <a:prstGeom prst="rect">
            <a:avLst/>
          </a:prstGeom>
        </p:spPr>
      </p:pic>
    </p:spTree>
    <p:extLst>
      <p:ext uri="{BB962C8B-B14F-4D97-AF65-F5344CB8AC3E}">
        <p14:creationId xmlns="" xmlns:p14="http://schemas.microsoft.com/office/powerpoint/2010/main" val="2756374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4403" y="260648"/>
            <a:ext cx="8229600" cy="1143000"/>
          </a:xfrm>
        </p:spPr>
        <p:txBody>
          <a:bodyPr>
            <a:normAutofit fontScale="90000"/>
          </a:bodyPr>
          <a:lstStyle/>
          <a:p>
            <a:r>
              <a:rPr lang="ru-RU" sz="2700" b="1" dirty="0" smtClean="0">
                <a:solidFill>
                  <a:srgbClr val="0070C0"/>
                </a:solidFill>
                <a:latin typeface="Times New Roman" pitchFamily="18" charset="0"/>
                <a:cs typeface="Times New Roman" pitchFamily="18" charset="0"/>
              </a:rPr>
              <a:t>Центр сюжетно ролевой игры и игры драматизации</a:t>
            </a:r>
            <a:r>
              <a:rPr lang="ru-RU" sz="2700" dirty="0">
                <a:solidFill>
                  <a:prstClr val="black"/>
                </a:solidFill>
                <a:latin typeface="Constantia"/>
                <a:ea typeface="+mn-ea"/>
                <a:cs typeface="+mn-cs"/>
              </a:rPr>
              <a:t> </a:t>
            </a:r>
            <a:r>
              <a:rPr lang="ru-RU" sz="2200" dirty="0" smtClean="0">
                <a:solidFill>
                  <a:prstClr val="black"/>
                </a:solidFill>
                <a:latin typeface="Constantia"/>
                <a:ea typeface="+mn-ea"/>
                <a:cs typeface="+mn-cs"/>
              </a:rPr>
              <a:t/>
            </a:r>
            <a:br>
              <a:rPr lang="ru-RU" sz="2200" dirty="0" smtClean="0">
                <a:solidFill>
                  <a:prstClr val="black"/>
                </a:solidFill>
                <a:latin typeface="Constantia"/>
                <a:ea typeface="+mn-ea"/>
                <a:cs typeface="+mn-cs"/>
              </a:rPr>
            </a:br>
            <a:r>
              <a:rPr lang="ru-RU" sz="1800" dirty="0" smtClean="0">
                <a:solidFill>
                  <a:prstClr val="black"/>
                </a:solidFill>
                <a:latin typeface="Constantia"/>
                <a:ea typeface="+mn-ea"/>
                <a:cs typeface="+mn-cs"/>
              </a:rPr>
              <a:t>который меняется, </a:t>
            </a:r>
            <a:r>
              <a:rPr lang="ru-RU" sz="1800" dirty="0" smtClean="0">
                <a:solidFill>
                  <a:prstClr val="black"/>
                </a:solidFill>
                <a:latin typeface="Constantia"/>
              </a:rPr>
              <a:t>может</a:t>
            </a:r>
            <a:r>
              <a:rPr lang="ru-RU" sz="1800" dirty="0" smtClean="0">
                <a:solidFill>
                  <a:prstClr val="black"/>
                </a:solidFill>
                <a:latin typeface="Constantia"/>
                <a:ea typeface="+mn-ea"/>
                <a:cs typeface="+mn-cs"/>
              </a:rPr>
              <a:t>  </a:t>
            </a:r>
            <a:r>
              <a:rPr lang="ru-RU" sz="1800" dirty="0">
                <a:solidFill>
                  <a:prstClr val="black"/>
                </a:solidFill>
                <a:latin typeface="Constantia"/>
                <a:ea typeface="+mn-ea"/>
                <a:cs typeface="+mn-cs"/>
              </a:rPr>
              <a:t>быть  домом, где  живет  вся  семья, или  больницей,  где  Доктор Айболит лечит  зверей, магазином  или автобусом, школой  или библиотекой, цирком или  зоопарком, сказочной  пещерой или избушкой и т.д. </a:t>
            </a:r>
            <a:endParaRPr lang="ru-RU" sz="1800" b="1" dirty="0">
              <a:solidFill>
                <a:srgbClr val="0070C0"/>
              </a:solidFill>
              <a:latin typeface="Times New Roman" pitchFamily="18" charset="0"/>
              <a:cs typeface="Times New Roman" pitchFamily="18" charset="0"/>
            </a:endParaRPr>
          </a:p>
        </p:txBody>
      </p:sp>
      <p:sp>
        <p:nvSpPr>
          <p:cNvPr id="3" name="Прямоугольник 2"/>
          <p:cNvSpPr/>
          <p:nvPr/>
        </p:nvSpPr>
        <p:spPr>
          <a:xfrm>
            <a:off x="454403" y="1916832"/>
            <a:ext cx="8467212" cy="494116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pic>
        <p:nvPicPr>
          <p:cNvPr id="7" name="Рисунок 6"/>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2000232" y="2071678"/>
            <a:ext cx="5628517" cy="4500726"/>
          </a:xfrm>
          <a:prstGeom prst="rect">
            <a:avLst/>
          </a:prstGeom>
        </p:spPr>
      </p:pic>
    </p:spTree>
    <p:extLst>
      <p:ext uri="{BB962C8B-B14F-4D97-AF65-F5344CB8AC3E}">
        <p14:creationId xmlns="" xmlns:p14="http://schemas.microsoft.com/office/powerpoint/2010/main" val="352002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260648"/>
            <a:ext cx="8928992" cy="662473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smtClean="0"/>
          </a:p>
          <a:p>
            <a:r>
              <a:rPr lang="ru-RU" b="1" dirty="0" smtClean="0">
                <a:latin typeface="Times New Roman" pitchFamily="18" charset="0"/>
                <a:cs typeface="Times New Roman" pitchFamily="18" charset="0"/>
              </a:rPr>
              <a:t>Сюжетно ролевая игра «Больница»                                «Салон красоты»</a:t>
            </a:r>
            <a:endParaRPr lang="ru-RU" b="1" dirty="0">
              <a:latin typeface="Times New Roman" pitchFamily="18" charset="0"/>
              <a:cs typeface="Times New Roman" pitchFamily="18" charset="0"/>
            </a:endParaRPr>
          </a:p>
        </p:txBody>
      </p:sp>
      <p:pic>
        <p:nvPicPr>
          <p:cNvPr id="3" name="Рисунок 2"/>
          <p:cNvPicPr>
            <a:picLocks noChangeAspect="1"/>
          </p:cNvPicPr>
          <p:nvPr/>
        </p:nvPicPr>
        <p:blipFill>
          <a:blip r:embed="rId2" cstate="screen">
            <a:lum bright="10000"/>
            <a:extLst>
              <a:ext uri="{28A0092B-C50C-407E-A947-70E740481C1C}">
                <a14:useLocalDpi xmlns="" xmlns:a14="http://schemas.microsoft.com/office/drawing/2010/main"/>
              </a:ext>
            </a:extLst>
          </a:blip>
          <a:stretch>
            <a:fillRect/>
          </a:stretch>
        </p:blipFill>
        <p:spPr>
          <a:xfrm>
            <a:off x="357158" y="500042"/>
            <a:ext cx="3905278" cy="2928958"/>
          </a:xfrm>
          <a:prstGeom prst="rect">
            <a:avLst/>
          </a:prstGeom>
        </p:spPr>
      </p:pic>
      <p:pic>
        <p:nvPicPr>
          <p:cNvPr id="4" name="Рисунок 3"/>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4786314" y="500042"/>
            <a:ext cx="3655802" cy="3030204"/>
          </a:xfrm>
          <a:prstGeom prst="rect">
            <a:avLst/>
          </a:prstGeom>
        </p:spPr>
      </p:pic>
      <p:pic>
        <p:nvPicPr>
          <p:cNvPr id="2050" name="Picture 2"/>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2381104" y="4071942"/>
            <a:ext cx="3514853" cy="2634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012160" y="5229200"/>
            <a:ext cx="2131546" cy="369332"/>
          </a:xfrm>
          <a:prstGeom prst="rect">
            <a:avLst/>
          </a:prstGeom>
          <a:noFill/>
        </p:spPr>
        <p:txBody>
          <a:bodyPr wrap="none" rtlCol="0">
            <a:spAutoFit/>
          </a:bodyPr>
          <a:lstStyle/>
          <a:p>
            <a:r>
              <a:rPr lang="ru-RU" b="1" dirty="0" smtClean="0">
                <a:latin typeface="Times New Roman" pitchFamily="18" charset="0"/>
                <a:cs typeface="Times New Roman" pitchFamily="18" charset="0"/>
              </a:rPr>
              <a:t>В парикмахерской</a:t>
            </a:r>
            <a:endParaRPr lang="ru-RU" b="1" dirty="0">
              <a:latin typeface="Times New Roman" pitchFamily="18" charset="0"/>
              <a:cs typeface="Times New Roman" pitchFamily="18" charset="0"/>
            </a:endParaRPr>
          </a:p>
        </p:txBody>
      </p:sp>
    </p:spTree>
    <p:extLst>
      <p:ext uri="{BB962C8B-B14F-4D97-AF65-F5344CB8AC3E}">
        <p14:creationId xmlns="" xmlns:p14="http://schemas.microsoft.com/office/powerpoint/2010/main" val="32708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wipe(down)">
                                      <p:cBhvr>
                                        <p:cTn id="22" dur="500"/>
                                        <p:tgtEl>
                                          <p:spTgt spid="205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arn(inVertical)">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39850"/>
          </a:xfrm>
        </p:spPr>
        <p:txBody>
          <a:bodyPr>
            <a:normAutofit fontScale="90000"/>
          </a:bodyPr>
          <a:lstStyle/>
          <a:p>
            <a:pPr marL="274320" lvl="0" indent="-274320">
              <a:spcBef>
                <a:spcPct val="20000"/>
              </a:spcBef>
            </a:pPr>
            <a:r>
              <a:rPr lang="ru-RU" sz="3100" b="1" dirty="0" smtClean="0">
                <a:solidFill>
                  <a:srgbClr val="0070C0"/>
                </a:solidFill>
                <a:latin typeface="Times New Roman" pitchFamily="18" charset="0"/>
                <a:cs typeface="Times New Roman" pitchFamily="18" charset="0"/>
              </a:rPr>
              <a:t>Центр строительно конструктивных игр  </a:t>
            </a:r>
            <a:r>
              <a:rPr lang="ru-RU" sz="2200" dirty="0" smtClean="0">
                <a:solidFill>
                  <a:prstClr val="black"/>
                </a:solidFill>
                <a:latin typeface="Constantia"/>
                <a:ea typeface="+mn-ea"/>
                <a:cs typeface="+mn-cs"/>
              </a:rPr>
              <a:t>соседствует </a:t>
            </a:r>
            <a:r>
              <a:rPr lang="ru-RU" sz="2200" dirty="0">
                <a:solidFill>
                  <a:prstClr val="black"/>
                </a:solidFill>
                <a:latin typeface="Constantia"/>
                <a:ea typeface="+mn-ea"/>
                <a:cs typeface="+mn-cs"/>
              </a:rPr>
              <a:t>с предыдущим центром с тем, чтобы  можно  было  использовать  детские  постройки в сюжетных играх и </a:t>
            </a:r>
            <a:r>
              <a:rPr lang="ru-RU" sz="2200" dirty="0" smtClean="0">
                <a:solidFill>
                  <a:prstClr val="black"/>
                </a:solidFill>
                <a:latin typeface="Constantia"/>
                <a:ea typeface="+mn-ea"/>
                <a:cs typeface="+mn-cs"/>
              </a:rPr>
              <a:t>драматизациях.</a:t>
            </a:r>
            <a:r>
              <a:rPr lang="ru-RU" sz="2200" dirty="0">
                <a:solidFill>
                  <a:prstClr val="black"/>
                </a:solidFill>
                <a:latin typeface="Constantia"/>
                <a:ea typeface="+mn-ea"/>
                <a:cs typeface="+mn-cs"/>
              </a:rPr>
              <a:t/>
            </a:r>
            <a:br>
              <a:rPr lang="ru-RU" sz="2200" dirty="0">
                <a:solidFill>
                  <a:prstClr val="black"/>
                </a:solidFill>
                <a:latin typeface="Constantia"/>
                <a:ea typeface="+mn-ea"/>
                <a:cs typeface="+mn-cs"/>
              </a:rPr>
            </a:br>
            <a:endParaRPr lang="ru-RU" sz="2200" dirty="0">
              <a:solidFill>
                <a:srgbClr val="0070C0"/>
              </a:solidFill>
            </a:endParaRPr>
          </a:p>
        </p:txBody>
      </p:sp>
      <p:sp>
        <p:nvSpPr>
          <p:cNvPr id="3" name="Прямоугольник 2"/>
          <p:cNvSpPr/>
          <p:nvPr/>
        </p:nvSpPr>
        <p:spPr>
          <a:xfrm>
            <a:off x="539552" y="1556792"/>
            <a:ext cx="8424936" cy="47525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pic>
        <p:nvPicPr>
          <p:cNvPr id="3075" name="Picture 3" descr="D:\Новая папка (2)\D\фото\P5210186.JPG"/>
          <p:cNvPicPr>
            <a:picLocks noChangeAspect="1" noChangeArrowheads="1"/>
          </p:cNvPicPr>
          <p:nvPr/>
        </p:nvPicPr>
        <p:blipFill rotWithShape="1">
          <a:blip r:embed="rId2" cstate="email">
            <a:extLst>
              <a:ext uri="{28A0092B-C50C-407E-A947-70E740481C1C}">
                <a14:useLocalDpi xmlns="" xmlns:a14="http://schemas.microsoft.com/office/drawing/2010/main"/>
              </a:ext>
            </a:extLst>
          </a:blip>
          <a:srcRect/>
          <a:stretch/>
        </p:blipFill>
        <p:spPr bwMode="auto">
          <a:xfrm>
            <a:off x="2199935" y="1765298"/>
            <a:ext cx="4372329" cy="430690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95661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b="1" dirty="0" smtClean="0">
                <a:solidFill>
                  <a:schemeClr val="tx2">
                    <a:lumMod val="60000"/>
                    <a:lumOff val="40000"/>
                  </a:schemeClr>
                </a:solidFill>
                <a:latin typeface="Times New Roman" pitchFamily="18" charset="0"/>
                <a:cs typeface="Times New Roman" pitchFamily="18" charset="0"/>
              </a:rPr>
              <a:t>Свободная игра на тему  </a:t>
            </a:r>
            <a:r>
              <a:rPr lang="ru-RU" sz="2700" dirty="0" smtClean="0">
                <a:solidFill>
                  <a:srgbClr val="0070C0"/>
                </a:solidFill>
                <a:latin typeface="Times New Roman" pitchFamily="18" charset="0"/>
                <a:cs typeface="Times New Roman" pitchFamily="18" charset="0"/>
              </a:rPr>
              <a:t>«Космический транспорт»</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Игра появилась после  беседы о космическом транспорте, как он выглядит, как летает. </a:t>
            </a:r>
            <a:r>
              <a:rPr lang="ru-RU" sz="2200" dirty="0">
                <a:solidFill>
                  <a:prstClr val="black"/>
                </a:solidFill>
                <a:latin typeface="Constantia"/>
                <a:ea typeface="+mn-ea"/>
                <a:cs typeface="+mn-cs"/>
              </a:rPr>
              <a:t/>
            </a:r>
            <a:br>
              <a:rPr lang="ru-RU" sz="2200" dirty="0">
                <a:solidFill>
                  <a:prstClr val="black"/>
                </a:solidFill>
                <a:latin typeface="Constantia"/>
                <a:ea typeface="+mn-ea"/>
                <a:cs typeface="+mn-cs"/>
              </a:rPr>
            </a:br>
            <a:endParaRPr lang="ru-RU" sz="2200" dirty="0">
              <a:solidFill>
                <a:srgbClr val="0070C0"/>
              </a:solidFill>
            </a:endParaRPr>
          </a:p>
        </p:txBody>
      </p:sp>
      <p:sp>
        <p:nvSpPr>
          <p:cNvPr id="3" name="Прямоугольник 2"/>
          <p:cNvSpPr/>
          <p:nvPr/>
        </p:nvSpPr>
        <p:spPr>
          <a:xfrm>
            <a:off x="539552" y="1556792"/>
            <a:ext cx="8424936" cy="47525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pic>
        <p:nvPicPr>
          <p:cNvPr id="6" name="Объект 4"/>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2143108" y="1785926"/>
            <a:ext cx="5214974" cy="4314865"/>
          </a:xfrm>
          <a:prstGeom prst="rect">
            <a:avLst/>
          </a:prstGeom>
        </p:spPr>
      </p:pic>
    </p:spTree>
    <p:extLst>
      <p:ext uri="{BB962C8B-B14F-4D97-AF65-F5344CB8AC3E}">
        <p14:creationId xmlns="" xmlns:p14="http://schemas.microsoft.com/office/powerpoint/2010/main" val="3395661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200" dirty="0">
                <a:solidFill>
                  <a:prstClr val="black"/>
                </a:solidFill>
                <a:latin typeface="Constantia"/>
                <a:ea typeface="+mn-ea"/>
                <a:cs typeface="+mn-cs"/>
              </a:rPr>
              <a:t/>
            </a:r>
            <a:br>
              <a:rPr lang="ru-RU" sz="2200" dirty="0">
                <a:solidFill>
                  <a:prstClr val="black"/>
                </a:solidFill>
                <a:latin typeface="Constantia"/>
                <a:ea typeface="+mn-ea"/>
                <a:cs typeface="+mn-cs"/>
              </a:rPr>
            </a:br>
            <a:endParaRPr lang="ru-RU" sz="2200" dirty="0">
              <a:solidFill>
                <a:srgbClr val="0070C0"/>
              </a:solidFill>
            </a:endParaRPr>
          </a:p>
        </p:txBody>
      </p:sp>
      <p:sp>
        <p:nvSpPr>
          <p:cNvPr id="3" name="Прямоугольник 2"/>
          <p:cNvSpPr/>
          <p:nvPr/>
        </p:nvSpPr>
        <p:spPr>
          <a:xfrm>
            <a:off x="357158" y="1500174"/>
            <a:ext cx="8286808" cy="492922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sp>
        <p:nvSpPr>
          <p:cNvPr id="5" name="Прямоугольник 4"/>
          <p:cNvSpPr/>
          <p:nvPr/>
        </p:nvSpPr>
        <p:spPr>
          <a:xfrm>
            <a:off x="857224" y="214291"/>
            <a:ext cx="6715172" cy="1384995"/>
          </a:xfrm>
          <a:prstGeom prst="rect">
            <a:avLst/>
          </a:prstGeom>
        </p:spPr>
        <p:txBody>
          <a:bodyPr wrap="square">
            <a:spAutoFit/>
          </a:bodyPr>
          <a:lstStyle/>
          <a:p>
            <a:pPr algn="ctr"/>
            <a:r>
              <a:rPr lang="ru-RU" sz="2400" dirty="0" smtClean="0">
                <a:solidFill>
                  <a:srgbClr val="00B0F0"/>
                </a:solidFill>
                <a:latin typeface="Times New Roman" pitchFamily="18" charset="0"/>
                <a:cs typeface="Times New Roman" pitchFamily="18" charset="0"/>
              </a:rPr>
              <a:t>Свободная игра на тему </a:t>
            </a:r>
          </a:p>
          <a:p>
            <a:pPr algn="ctr"/>
            <a:r>
              <a:rPr lang="ru-RU" sz="2000" dirty="0" smtClean="0">
                <a:latin typeface="Times New Roman" pitchFamily="18" charset="0"/>
                <a:cs typeface="Times New Roman" pitchFamily="18" charset="0"/>
              </a:rPr>
              <a:t>«Поездка на автобусе  в лес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Игру организовали дети после обсуждения правил дорожного движения.</a:t>
            </a:r>
            <a:endParaRPr lang="ru-RU" sz="2000" dirty="0"/>
          </a:p>
        </p:txBody>
      </p:sp>
      <p:pic>
        <p:nvPicPr>
          <p:cNvPr id="7" name="Объект 4"/>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2000232" y="1785926"/>
            <a:ext cx="5164392" cy="4506570"/>
          </a:xfrm>
          <a:prstGeom prst="rect">
            <a:avLst/>
          </a:prstGeom>
        </p:spPr>
      </p:pic>
    </p:spTree>
    <p:extLst>
      <p:ext uri="{BB962C8B-B14F-4D97-AF65-F5344CB8AC3E}">
        <p14:creationId xmlns="" xmlns:p14="http://schemas.microsoft.com/office/powerpoint/2010/main" val="3395661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1193</TotalTime>
  <Words>316</Words>
  <Application>Microsoft Office PowerPoint</Application>
  <PresentationFormat>Экран (4:3)</PresentationFormat>
  <Paragraphs>45</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Слайд 1</vt:lpstr>
      <vt:lpstr>НАСЫЩЕННОСТЬ развивающей предметно – пространственной среды соответствует возрастным возможностям детей  и содержанию общеобразовательной  программы  ДО </vt:lpstr>
      <vt:lpstr> Пространство группового помещения разделено  на три части  Зона для активной деятельности  Рабочая (учебная) зона  Зона для спокойной деятельности   </vt:lpstr>
      <vt:lpstr>Утренний совет пространство, где  все дети  группы  вместе  со взрослыми садятся и высказывают свои желания на предстоящий день</vt:lpstr>
      <vt:lpstr>Центр сюжетно ролевой игры и игры драматизации  который меняется, может  быть  домом, где  живет  вся  семья, или  больницей,  где  Доктор Айболит лечит  зверей, магазином  или автобусом, школой  или библиотекой, цирком или  зоопарком, сказочной  пещерой или избушкой и т.д. </vt:lpstr>
      <vt:lpstr>Слайд 6</vt:lpstr>
      <vt:lpstr>Центр строительно конструктивных игр  соседствует с предыдущим центром с тем, чтобы  можно  было  использовать  детские  постройки в сюжетных играх и драматизациях. </vt:lpstr>
      <vt:lpstr>Свободная игра на тему  «Космический транспорт» Игра появилась после  беседы о космическом транспорте, как он выглядит, как летает.  </vt:lpstr>
      <vt:lpstr> </vt:lpstr>
      <vt:lpstr>                          Свободная деятельность детей. </vt:lpstr>
      <vt:lpstr>Уголок уединения дети выстраивают самостоятельно из мягкого  конструктора .</vt:lpstr>
      <vt:lpstr>Театральный центр  здесь собрано все необходимое для  театрализованной  деятельности, игр-драматизации:  костюмы, пальчиковые куклы, игрушки и  декорации для настольного  театра, театр на фланелеграфе и  т.д.</vt:lpstr>
      <vt:lpstr>Свободная игра на тему «Театр». Игра появилась на следующий день  после посещения детей цирка в Доме культуры. Строительство сцены.</vt:lpstr>
      <vt:lpstr>Центр продуктивной и творческой деятельности.  здесь размещены  материалы для знакомства детей  с разными  видами  изобразительного  и декоративно-прикладного искусства – с живописью, графикой, скульптурой, предметами народных промыслов, с архитектурой; кроме того, в этом центре  находятся  материалы и оборудование, необходимые  для  детской  изобразительной  деятельности,  ручного труда и художественного  конструирования</vt:lpstr>
      <vt:lpstr>Центр развития речи и грамотности включает книжный  уголок, разного рода игры, иллюстрации, фотографии и  другое  оборудование, предназначенные  для развития  речи детей, для их подготовки к освоению  чтения и письма и, кроме того, такие  детские  творческие  работы, как  самодельные  книги, рассказы, стихи,  сказки и т.д</vt:lpstr>
      <vt:lpstr>  Центр познавательной исследовательской  деятельности в него входит уголок  природы,  а также  оборудование и материалы  для детского  экспериментирования, конкретный выбор которых зависит от темы  проекта, над которым  работает группа, от интересов детей.</vt:lpstr>
      <vt:lpstr>Слайд 17</vt:lpstr>
      <vt:lpstr>Слайд 18</vt:lpstr>
      <vt:lpstr>Слайд 19</vt:lpstr>
      <vt:lpstr>Слайд 20</vt:lpstr>
      <vt:lpstr>Слайд 21</vt:lpstr>
      <vt:lpstr>Центр двигательной деятельности. в него входить многофункциональный спортивный комплекс, оборудование для детских спортивных игр и занятий</vt:lpstr>
      <vt:lpstr>Логико-математический центр  (где размещаются  логико-математические  игры, головоломки, задачи, рабочие  листы и тетради, развивающие игры) </vt:lpstr>
      <vt:lpstr>Слайд 24</vt:lpstr>
      <vt:lpstr>Слайд 25</vt:lpstr>
      <vt:lpstr>Центр моя страна где собраны иллюстрации, альбомы, предметы народных промыслов, символика государства, макеты Кремля и Успенского собора</vt:lpstr>
      <vt:lpstr>Спокойный сектор  место где дети могут спокойно посидеть</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WiZaRd</dc:creator>
  <cp:lastModifiedBy>user</cp:lastModifiedBy>
  <cp:revision>134</cp:revision>
  <dcterms:created xsi:type="dcterms:W3CDTF">2016-02-11T05:40:52Z</dcterms:created>
  <dcterms:modified xsi:type="dcterms:W3CDTF">2017-02-28T02:41:36Z</dcterms:modified>
</cp:coreProperties>
</file>