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86" r:id="rId2"/>
    <p:sldId id="282" r:id="rId3"/>
    <p:sldId id="281" r:id="rId4"/>
    <p:sldId id="276" r:id="rId5"/>
    <p:sldId id="287" r:id="rId6"/>
    <p:sldId id="268" r:id="rId7"/>
    <p:sldId id="283" r:id="rId8"/>
    <p:sldId id="272" r:id="rId9"/>
    <p:sldId id="280" r:id="rId10"/>
    <p:sldId id="258" r:id="rId11"/>
    <p:sldId id="275" r:id="rId12"/>
    <p:sldId id="273" r:id="rId13"/>
    <p:sldId id="270" r:id="rId14"/>
    <p:sldId id="274" r:id="rId15"/>
    <p:sldId id="278" r:id="rId16"/>
    <p:sldId id="271" r:id="rId17"/>
    <p:sldId id="266" r:id="rId18"/>
    <p:sldId id="26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B00"/>
    <a:srgbClr val="00FFCC"/>
    <a:srgbClr val="FEC200"/>
    <a:srgbClr val="FFE48F"/>
    <a:srgbClr val="66FF99"/>
    <a:srgbClr val="FF9900"/>
    <a:srgbClr val="FFF1C5"/>
    <a:srgbClr val="FFE07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26C0E-E407-4B05-9A68-DFD8F357DA81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C8DF2C-3612-4C05-9A8D-B7BB5FF2F4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41A24-A8DD-4297-9760-F9F7F54A8366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642A-5FCB-4A91-B137-E5D75B3C508E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5CD5-DF27-4E86-B88B-C380A5B7A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642A-5FCB-4A91-B137-E5D75B3C508E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5CD5-DF27-4E86-B88B-C380A5B7A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642A-5FCB-4A91-B137-E5D75B3C508E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5CD5-DF27-4E86-B88B-C380A5B7A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642A-5FCB-4A91-B137-E5D75B3C508E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5CD5-DF27-4E86-B88B-C380A5B7A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642A-5FCB-4A91-B137-E5D75B3C508E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5CD5-DF27-4E86-B88B-C380A5B7A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642A-5FCB-4A91-B137-E5D75B3C508E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5CD5-DF27-4E86-B88B-C380A5B7A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642A-5FCB-4A91-B137-E5D75B3C508E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5CD5-DF27-4E86-B88B-C380A5B7A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642A-5FCB-4A91-B137-E5D75B3C508E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5CD5-DF27-4E86-B88B-C380A5B7A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642A-5FCB-4A91-B137-E5D75B3C508E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5CD5-DF27-4E86-B88B-C380A5B7A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642A-5FCB-4A91-B137-E5D75B3C508E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5CD5-DF27-4E86-B88B-C380A5B7A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642A-5FCB-4A91-B137-E5D75B3C508E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C8F5CD5-DF27-4E86-B88B-C380A5B7A1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8C642A-5FCB-4A91-B137-E5D75B3C508E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8F5CD5-DF27-4E86-B88B-C380A5B7A1A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VedMak\Desktop\701_betkhoven-muzyk.mp3" TargetMode="Externa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9.jpeg"/><Relationship Id="rId4" Type="http://schemas.openxmlformats.org/officeDocument/2006/relationships/image" Target="../media/image28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VedMak\Desktop\701_betkhoven-muzyk.mp3" TargetMode="External"/><Relationship Id="rId5" Type="http://schemas.openxmlformats.org/officeDocument/2006/relationships/image" Target="../media/image32.png"/><Relationship Id="rId4" Type="http://schemas.openxmlformats.org/officeDocument/2006/relationships/image" Target="../media/image3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6.jpeg"/><Relationship Id="rId5" Type="http://schemas.openxmlformats.org/officeDocument/2006/relationships/image" Target="../media/image15.jpeg"/><Relationship Id="rId4" Type="http://schemas.openxmlformats.org/officeDocument/2006/relationships/image" Target="../media/image3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jpeg"/><Relationship Id="rId3" Type="http://schemas.openxmlformats.org/officeDocument/2006/relationships/image" Target="../media/image42.jpeg"/><Relationship Id="rId7" Type="http://schemas.openxmlformats.org/officeDocument/2006/relationships/image" Target="../media/image46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5.jpeg"/><Relationship Id="rId5" Type="http://schemas.openxmlformats.org/officeDocument/2006/relationships/image" Target="../media/image44.png"/><Relationship Id="rId4" Type="http://schemas.openxmlformats.org/officeDocument/2006/relationships/image" Target="../media/image43.jpeg"/><Relationship Id="rId9" Type="http://schemas.openxmlformats.org/officeDocument/2006/relationships/image" Target="../media/image4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eg"/><Relationship Id="rId7" Type="http://schemas.openxmlformats.org/officeDocument/2006/relationships/image" Target="../media/image56.jpeg"/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5.jpeg"/><Relationship Id="rId5" Type="http://schemas.openxmlformats.org/officeDocument/2006/relationships/image" Target="../media/image54.jpeg"/><Relationship Id="rId4" Type="http://schemas.openxmlformats.org/officeDocument/2006/relationships/image" Target="../media/image5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казенное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ошкольное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бразовательное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Учреждение детский сад «Буратино»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Презентация к занятию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«Воздух , его свойства»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Подготовила воспитатель:</a:t>
            </a:r>
          </a:p>
          <a:p>
            <a:pPr algn="ctr"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С.Ф.Чиркина</a:t>
            </a:r>
          </a:p>
          <a:p>
            <a:pPr algn="ctr"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с. Чунояр     </a:t>
            </a:r>
          </a:p>
          <a:p>
            <a:pPr algn="ctr"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2015г.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небо облака.gi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-246789"/>
            <a:ext cx="9144000" cy="7104789"/>
          </a:xfrm>
          <a:prstGeom prst="rect">
            <a:avLst/>
          </a:prstGeom>
        </p:spPr>
      </p:pic>
      <p:pic>
        <p:nvPicPr>
          <p:cNvPr id="3" name="Picture 2" descr="C:\Users\VedMak\Pictures\imgpreview (1)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A2B2C2"/>
              </a:clrFrom>
              <a:clrTo>
                <a:srgbClr val="A2B2C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6237312"/>
            <a:ext cx="1872208" cy="24338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VedMak\Pictures\imgpreview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4869160"/>
            <a:ext cx="1296144" cy="1647825"/>
          </a:xfrm>
          <a:prstGeom prst="rect">
            <a:avLst/>
          </a:prstGeom>
          <a:noFill/>
        </p:spPr>
      </p:pic>
      <p:pic>
        <p:nvPicPr>
          <p:cNvPr id="8" name="Picture 3" descr="C:\Users\VedMak\Pictures\imgpreview (2).jpg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5301208"/>
            <a:ext cx="1872208" cy="2615035"/>
          </a:xfrm>
          <a:prstGeom prst="rect">
            <a:avLst/>
          </a:prstGeom>
          <a:noFill/>
        </p:spPr>
      </p:pic>
      <p:pic>
        <p:nvPicPr>
          <p:cNvPr id="9" name="701_betkhoven-muzyk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539552" y="609329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8802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4" presetClass="path" presetSubtype="0" accel="50000" decel="50000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animMotion origin="layout" path="M -0.00781 0.10037 L -0.04722 -0.6864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393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1.38889E-6 -4.93062E-6 L -0.0158 -0.67298 " pathEditMode="relative" rAng="0" ptsTypes="AA">
                                      <p:cBhvr>
                                        <p:cTn id="1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-33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7.49306E-7 L 4.72222E-6 -1.02683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05800" cy="1008112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 «Как движется воздух?»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VedMak\Pictures\iEE91UU4Z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35696" y="1700808"/>
            <a:ext cx="4104456" cy="4104456"/>
          </a:xfrm>
          <a:prstGeom prst="rect">
            <a:avLst/>
          </a:prstGeom>
          <a:noFill/>
        </p:spPr>
      </p:pic>
      <p:pic>
        <p:nvPicPr>
          <p:cNvPr id="3075" name="Picture 3" descr="C:\Users\VedMak\Pictures\iJEDGDLL9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1844824"/>
            <a:ext cx="504056" cy="9101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 0.08071 L -0.0118 0.5004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мельница.gif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00CCFF"/>
              </a:clrFrom>
              <a:clrTo>
                <a:srgbClr val="00CC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99592" y="2852936"/>
            <a:ext cx="2952328" cy="3602841"/>
          </a:xfrm>
          <a:prstGeom prst="rect">
            <a:avLst/>
          </a:prstGeom>
        </p:spPr>
      </p:pic>
      <p:pic>
        <p:nvPicPr>
          <p:cNvPr id="1026" name="Picture 2" descr="C:\Users\VedMak\Desktop\винт.gif"/>
          <p:cNvPicPr>
            <a:picLocks noChangeAspect="1" noChangeArrowheads="1" noCrop="1"/>
          </p:cNvPicPr>
          <p:nvPr/>
        </p:nvPicPr>
        <p:blipFill>
          <a:blip r:embed="rId3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29020" y="4077073"/>
            <a:ext cx="1984220" cy="2232248"/>
          </a:xfrm>
          <a:prstGeom prst="rect">
            <a:avLst/>
          </a:prstGeom>
          <a:noFill/>
        </p:spPr>
      </p:pic>
      <p:pic>
        <p:nvPicPr>
          <p:cNvPr id="1027" name="Picture 3" descr="C:\Users\VedMak\Pictures\770761067.gif"/>
          <p:cNvPicPr>
            <a:picLocks noChangeAspect="1" noChangeArrowheads="1" noCrop="1"/>
          </p:cNvPicPr>
          <p:nvPr/>
        </p:nvPicPr>
        <p:blipFill>
          <a:blip r:embed="rId4" cstate="email">
            <a:clrChange>
              <a:clrFrom>
                <a:srgbClr val="ECF1F7"/>
              </a:clrFrom>
              <a:clrTo>
                <a:srgbClr val="ECF1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764704"/>
            <a:ext cx="2753747" cy="2975526"/>
          </a:xfrm>
          <a:prstGeom prst="rect">
            <a:avLst/>
          </a:prstGeom>
          <a:noFill/>
        </p:spPr>
      </p:pic>
      <p:pic>
        <p:nvPicPr>
          <p:cNvPr id="2050" name="Picture 2" descr="C:\Users\VedMak\Pictures\iQ2QEO9FL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548680"/>
            <a:ext cx="4493299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VedMak\Pictures\неб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714307">
            <a:off x="-1978550" y="4655315"/>
            <a:ext cx="2051635" cy="205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701_betkhoven-muzyk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539552" y="623731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880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3.33333E-6 -0.00485 C 0.02795 0.01688 0.05591 0.03838 0.07188 0.05549 C 0.08785 0.07237 0.08611 0.07677 0.09618 0.09642 C 0.10625 0.1163 0.07448 0.15307 0.13264 0.17388 C 0.1908 0.19422 0.37969 0.21573 0.44566 0.21896 C 0.51146 0.22243 0.47587 0.18613 0.52795 0.19307 C 0.58004 0.20023 0.68976 0.26174 0.75834 0.26197 C 0.82709 0.26243 0.91823 0.22729 0.94011 0.19515 C 0.96181 0.16324 0.9349 0.12648 0.88959 0.07029 C 0.84445 0.01457 0.74497 -0.0726 0.66823 -0.14034 C 0.59167 -0.20809 0.4974 -0.2719 0.43021 -0.33595 C 0.3632 -0.40023 0.31563 -0.48 0.26545 -0.52508 C 0.21545 -0.5704 0.14809 -0.57641 0.12969 -0.60716 C 0.11111 -0.63792 0.11598 -0.70404 0.15382 -0.71029 C 0.19202 -0.71676 0.26858 -0.65248 0.35851 -0.64578 C 0.44827 -0.63884 0.61841 -0.65942 0.69289 -0.66936 C 0.76702 -0.67953 0.76667 -0.70659 0.80417 -0.70589 C 0.84167 -0.7052 0.90469 -0.68601 0.91858 -0.6652 C 0.93264 -0.64439 0.89966 -0.60277 0.8882 -0.58127 C 0.87657 -0.55977 0.86875 -0.55514 0.84983 -0.53595 C 0.83108 -0.51699 0.85469 -0.51815 0.77518 -0.46728 C 0.69549 -0.41641 0.5007 -0.28948 0.3724 -0.23052 C 0.24393 -0.17179 0.00104 -0.18982 0.00452 -0.11445 C 0.00816 -0.03884 0.28733 0.19237 0.39375 0.22336 C 0.5 0.25411 0.59393 0.15214 0.64219 0.07029 C 0.6908 -0.0111 0.6599 -0.18982 0.68368 -0.26705 C 0.7073 -0.34427 0.75365 -0.32786 0.7842 -0.39237 C 0.81493 -0.45618 0.86806 -0.5926 0.86823 -0.65225 C 0.86841 -0.7119 0.81268 -0.73526 0.78577 -0.75121 C 0.75886 -0.76693 0.73125 -0.75075 0.70643 -0.74682 C 0.68143 -0.74312 0.66129 -0.73849 0.63785 -0.72763 C 0.61459 -0.71653 0.58785 -0.70404 0.56598 -0.68023 C 0.54445 -0.65641 0.53976 -0.62358 0.50799 -0.58566 C 0.47622 -0.54774 0.43507 -0.50358 0.37535 -0.45225 C 0.31563 -0.40092 0.19462 -0.27907 0.14948 -0.27792 C 0.10434 -0.27676 0.10452 -0.36786 0.10521 -0.44578 C 0.10591 -0.52346 0.10469 -0.71052 0.15382 -0.74474 C 0.2033 -0.77873 0.35174 -0.67352 0.40122 -0.65017 C 0.45052 -0.62682 0.38681 -0.73086 0.45018 -0.60508 C 0.51337 -0.47907 0.77986 0.00555 0.78125 0.10474 C 0.78264 0.20417 0.54323 0.02104 0.45782 -0.00901 C 0.3724 -0.0393 0.30139 -0.06774 0.26858 -0.07792 C 0.23559 -0.08832 0.26476 -0.03907 0.26077 -0.06913 C 0.25677 -0.09942 0.19167 -0.21988 0.2441 -0.25873 C 0.29653 -0.29734 0.48629 -0.24763 0.57535 -0.30173 C 0.66424 -0.35607 0.72361 -0.53202 0.7783 -0.58566 C 0.83299 -0.63884 0.85764 -0.59214 0.9033 -0.62242 C 0.94896 -0.65225 1.00087 -0.70913 1.05295 -0.76624 " pathEditMode="relative" rAng="0" ptsTypes="aaaaaaaaaaaaaaaaaaaaaaaaaaaaaaaaaaaaaaaaaaaaaaaA">
                                      <p:cBhvr>
                                        <p:cTn id="1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6" y="-2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05800" cy="1080120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7. «Шарик-ракета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VedMak\Pictures\iBDVE2H7J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52" y="2636912"/>
            <a:ext cx="1238250" cy="1238250"/>
          </a:xfrm>
          <a:prstGeom prst="rect">
            <a:avLst/>
          </a:prstGeom>
          <a:noFill/>
        </p:spPr>
      </p:pic>
      <p:pic>
        <p:nvPicPr>
          <p:cNvPr id="1028" name="Picture 4" descr="C:\Users\VedMak\Pictures\iDWUOC0ZM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056" y="1556792"/>
            <a:ext cx="1485900" cy="1238250"/>
          </a:xfrm>
          <a:prstGeom prst="rect">
            <a:avLst/>
          </a:prstGeom>
          <a:noFill/>
        </p:spPr>
      </p:pic>
      <p:cxnSp>
        <p:nvCxnSpPr>
          <p:cNvPr id="9" name="Прямая соединительная линия 8"/>
          <p:cNvCxnSpPr/>
          <p:nvPr/>
        </p:nvCxnSpPr>
        <p:spPr>
          <a:xfrm flipV="1">
            <a:off x="251520" y="3429000"/>
            <a:ext cx="8640960" cy="244827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7" descr="C:\Users\VedMak\Pictures\iD0BKZ637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3573016"/>
            <a:ext cx="2456151" cy="849718"/>
          </a:xfrm>
          <a:prstGeom prst="rect">
            <a:avLst/>
          </a:prstGeom>
          <a:noFill/>
        </p:spPr>
      </p:pic>
      <p:pic>
        <p:nvPicPr>
          <p:cNvPr id="12" name="Picture 3" descr="C:\Users\VedMak\Pictures\i5L5UCKMF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418206">
            <a:off x="323528" y="1556792"/>
            <a:ext cx="1728192" cy="1728192"/>
          </a:xfrm>
          <a:prstGeom prst="rect">
            <a:avLst/>
          </a:prstGeom>
          <a:noFill/>
        </p:spPr>
      </p:pic>
      <p:pic>
        <p:nvPicPr>
          <p:cNvPr id="1027" name="Picture 3" descr="C:\Users\VedMak\Pictures\i5L5UCKMF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00000">
            <a:off x="1331640" y="5129808"/>
            <a:ext cx="1728192" cy="1728192"/>
          </a:xfrm>
          <a:prstGeom prst="rect">
            <a:avLst/>
          </a:prstGeom>
          <a:noFill/>
        </p:spPr>
      </p:pic>
      <p:pic>
        <p:nvPicPr>
          <p:cNvPr id="13" name="Picture 7" descr="C:\Users\VedMak\Pictures\iD0BKZ637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-11117"/>
          <a:stretch>
            <a:fillRect/>
          </a:stretch>
        </p:blipFill>
        <p:spPr bwMode="auto">
          <a:xfrm rot="151406">
            <a:off x="1331640" y="4941168"/>
            <a:ext cx="1872208" cy="719708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 rot="15740367">
            <a:off x="2045226" y="5419222"/>
            <a:ext cx="285461" cy="5409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rot="15740367">
            <a:off x="1768605" y="5493883"/>
            <a:ext cx="285460" cy="4571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2" name="Picture 8" descr="C:\Users\VedMak\Pictures\iM0DVCEVS.jpg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DFFFC"/>
              </a:clrFrom>
              <a:clrTo>
                <a:srgbClr val="FDFF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1628800"/>
            <a:ext cx="1238250" cy="1238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8. «Движение предметов на воздушной подушке»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VedMak\Pictures\iGKBEQTN2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5785643">
            <a:off x="5674664" y="3650395"/>
            <a:ext cx="3017839" cy="2514866"/>
          </a:xfrm>
          <a:prstGeom prst="rect">
            <a:avLst/>
          </a:prstGeom>
          <a:noFill/>
        </p:spPr>
      </p:pic>
      <p:pic>
        <p:nvPicPr>
          <p:cNvPr id="1028" name="Picture 4" descr="C:\Users\VedMak\Pictures\iM9PJKNZO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10176" y="2564903"/>
            <a:ext cx="3353912" cy="2520281"/>
          </a:xfrm>
          <a:prstGeom prst="rect">
            <a:avLst/>
          </a:prstGeom>
          <a:noFill/>
        </p:spPr>
      </p:pic>
      <p:pic>
        <p:nvPicPr>
          <p:cNvPr id="1029" name="Picture 5" descr="C:\Users\VedMak\Pictures\iJ945AB0C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-2507"/>
          <a:stretch>
            <a:fillRect/>
          </a:stretch>
        </p:blipFill>
        <p:spPr bwMode="auto">
          <a:xfrm>
            <a:off x="3419872" y="3284984"/>
            <a:ext cx="576064" cy="432048"/>
          </a:xfrm>
          <a:prstGeom prst="rect">
            <a:avLst/>
          </a:prstGeom>
          <a:noFill/>
        </p:spPr>
      </p:pic>
      <p:pic>
        <p:nvPicPr>
          <p:cNvPr id="1026" name="Picture 2" descr="C:\Users\VedMak\Pictures\i5L5UCKMF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2636912"/>
            <a:ext cx="576064" cy="6621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92 0.08441 C -0.02934 0.12673 -0.03559 0.16929 -0.05972 0.18085 C -0.08385 0.19241 -0.12465 0.17299 -0.16753 0.15425 C -0.21042 0.13552 -0.28906 0.0851 -0.31667 0.06799 C -0.34427 0.05088 -0.32569 0.06568 -0.33368 0.0518 C -0.34167 0.03793 -0.35312 0.01087 -0.36441 -0.01596 " pathEditMode="relative" rAng="0" ptsTypes="aaaaaA">
                                      <p:cBhvr>
                                        <p:cTn id="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305800" cy="93610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лишнее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VedMak\Pictures\шина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1052736"/>
            <a:ext cx="3049345" cy="2304256"/>
          </a:xfrm>
          <a:prstGeom prst="rect">
            <a:avLst/>
          </a:prstGeom>
          <a:noFill/>
        </p:spPr>
      </p:pic>
      <p:pic>
        <p:nvPicPr>
          <p:cNvPr id="6" name="Picture 2" descr="C:\Users\VedMak\Pictures\дельфин над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5823" y="1628800"/>
            <a:ext cx="2668177" cy="2016224"/>
          </a:xfrm>
          <a:prstGeom prst="rect">
            <a:avLst/>
          </a:prstGeom>
          <a:noFill/>
        </p:spPr>
      </p:pic>
      <p:pic>
        <p:nvPicPr>
          <p:cNvPr id="9" name="Picture 5" descr="C:\Users\VedMak\Pictures\лод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415213">
            <a:off x="5095697" y="3188585"/>
            <a:ext cx="3784858" cy="3599946"/>
          </a:xfrm>
          <a:prstGeom prst="rect">
            <a:avLst/>
          </a:prstGeom>
          <a:noFill/>
        </p:spPr>
      </p:pic>
      <p:pic>
        <p:nvPicPr>
          <p:cNvPr id="10" name="Picture 2" descr="C:\Documents and Settings\user-201\Рабочий стол\мяч.pn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E8E8E8"/>
              </a:clrFrom>
              <a:clrTo>
                <a:srgbClr val="E8E8E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4869160"/>
            <a:ext cx="1655432" cy="1658318"/>
          </a:xfrm>
          <a:prstGeom prst="rect">
            <a:avLst/>
          </a:prstGeom>
          <a:noFill/>
        </p:spPr>
      </p:pic>
      <p:pic>
        <p:nvPicPr>
          <p:cNvPr id="11" name="Picture 4" descr="C:\Users\VedMak\Pictures\матрас.jpg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4581128"/>
            <a:ext cx="2592288" cy="2592288"/>
          </a:xfrm>
          <a:prstGeom prst="rect">
            <a:avLst/>
          </a:prstGeom>
          <a:noFill/>
        </p:spPr>
      </p:pic>
      <p:pic>
        <p:nvPicPr>
          <p:cNvPr id="2051" name="Picture 3" descr="C:\Users\VedMak\Pictures\05159-1_2.jpg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3140968"/>
            <a:ext cx="1728192" cy="1728192"/>
          </a:xfrm>
          <a:prstGeom prst="rect">
            <a:avLst/>
          </a:prstGeom>
          <a:noFill/>
        </p:spPr>
      </p:pic>
      <p:pic>
        <p:nvPicPr>
          <p:cNvPr id="2053" name="Picture 5" descr="C:\Users\VedMak\Pictures\12427143_middle.jpg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2924944"/>
            <a:ext cx="1296144" cy="1710910"/>
          </a:xfrm>
          <a:prstGeom prst="rect">
            <a:avLst/>
          </a:prstGeom>
          <a:noFill/>
        </p:spPr>
      </p:pic>
      <p:pic>
        <p:nvPicPr>
          <p:cNvPr id="2054" name="Picture 6" descr="C:\Users\VedMak\Pictures\1xsteklyannij+bokal+steklyannij+stakan+posuda+steklyannaya+posuda+steklyannij+fuzher+23914337673.jpg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52" y="1916832"/>
            <a:ext cx="1599431" cy="15994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Что тяжелее?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VedMak\Desktop\рол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1628800"/>
            <a:ext cx="4464496" cy="4464496"/>
          </a:xfrm>
          <a:prstGeom prst="rect">
            <a:avLst/>
          </a:prstGeom>
          <a:noFill/>
        </p:spPr>
      </p:pic>
      <p:pic>
        <p:nvPicPr>
          <p:cNvPr id="5122" name="Picture 2" descr="C:\Documents and Settings\user-201\Рабочий стол\шарик б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2492896"/>
            <a:ext cx="2212082" cy="3283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3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Свойства  воздуха  </a:t>
            </a:r>
            <a:b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(РАСШИФРУЙТЕ  МНЕМОДОРОЖКУ)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2708920"/>
            <a:ext cx="9144000" cy="230425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619672" y="2708920"/>
            <a:ext cx="0" cy="223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131840" y="2636912"/>
            <a:ext cx="0" cy="2376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644008" y="2780928"/>
            <a:ext cx="0" cy="223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084168" y="2636912"/>
            <a:ext cx="0" cy="230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596336" y="2636912"/>
            <a:ext cx="0" cy="230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C:\Documents and Settings\user-201\Рабочий стол\ауб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EEF0FD"/>
              </a:clrFrom>
              <a:clrTo>
                <a:srgbClr val="EEF0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068960"/>
            <a:ext cx="1872208" cy="2018933"/>
          </a:xfrm>
          <a:prstGeom prst="rect">
            <a:avLst/>
          </a:prstGeom>
          <a:noFill/>
        </p:spPr>
      </p:pic>
      <p:pic>
        <p:nvPicPr>
          <p:cNvPr id="2053" name="Picture 5" descr="C:\Documents and Settings\user-201\Рабочий стол\рот.jpe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3140968"/>
            <a:ext cx="762000" cy="1238250"/>
          </a:xfrm>
          <a:prstGeom prst="rect">
            <a:avLst/>
          </a:prstGeom>
          <a:noFill/>
        </p:spPr>
      </p:pic>
      <p:pic>
        <p:nvPicPr>
          <p:cNvPr id="2055" name="Picture 7" descr="C:\Documents and Settings\user-201\Рабочий стол\iглаз.jpe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AF1E0"/>
              </a:clrFrom>
              <a:clrTo>
                <a:srgbClr val="FAF1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3140968"/>
            <a:ext cx="1391416" cy="1152128"/>
          </a:xfrm>
          <a:prstGeom prst="rect">
            <a:avLst/>
          </a:prstGeom>
          <a:noFill/>
        </p:spPr>
      </p:pic>
      <p:pic>
        <p:nvPicPr>
          <p:cNvPr id="2054" name="Picture 6" descr="C:\Documents and Settings\user-201\Рабочий стол\iнос.jpe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E8E8E8"/>
              </a:clrFrom>
              <a:clrTo>
                <a:srgbClr val="E8E8E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3212976"/>
            <a:ext cx="1123950" cy="1238250"/>
          </a:xfrm>
          <a:prstGeom prst="rect">
            <a:avLst/>
          </a:prstGeom>
          <a:noFill/>
        </p:spPr>
      </p:pic>
      <p:pic>
        <p:nvPicPr>
          <p:cNvPr id="2052" name="Picture 4" descr="C:\Documents and Settings\user-201\Рабочий стол\iперо.jpeg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27333">
            <a:off x="6051688" y="3157167"/>
            <a:ext cx="1657350" cy="1238250"/>
          </a:xfrm>
          <a:prstGeom prst="rect">
            <a:avLst/>
          </a:prstGeom>
          <a:noFill/>
        </p:spPr>
      </p:pic>
      <p:pic>
        <p:nvPicPr>
          <p:cNvPr id="2050" name="Picture 2" descr="C:\Documents and Settings\user-201\Рабочий стол\iоблако.jpeg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00925" y="2996952"/>
            <a:ext cx="1743075" cy="1238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16530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Здравствуйте, ребята!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Пишут вам  дети  подготовительной группы д.с «Родничок» из  г. Красноярска .Вы уже наверное догадались, что мы очень любим  заниматься исследованиями и экспериментами. И каждый раз  открываем для себя что-то новое и удивительное .  Недавно мы проводили опыты с воздухом и узнали то ,о чем даже и не догадывались 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Оказалось ,что свойства воздуха способны творить настоящие чудеса.   Нам захотелось рассказать вам об опытах  ,которые мы провели .Может они заинтересуют и вас. Проведенные нами эксперименты  мы отразили на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флешке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 которую посылаем вам. Опыты много времени не займут, но мы уверены, что принесут вам большое удовольствие ,желаем успехов!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941568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1.Загадочные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пузырьки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8" descr="C:\Users\VedMak\Pictures\кирпич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CFDED"/>
              </a:clrFrom>
              <a:clrTo>
                <a:srgbClr val="FCFDE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1772816"/>
            <a:ext cx="1080120" cy="936104"/>
          </a:xfrm>
          <a:prstGeom prst="rect">
            <a:avLst/>
          </a:prstGeom>
          <a:noFill/>
        </p:spPr>
      </p:pic>
      <p:pic>
        <p:nvPicPr>
          <p:cNvPr id="4" name="Picture 7" descr="C:\Users\VedMak\Pictures\камень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1484784"/>
            <a:ext cx="1800200" cy="1365671"/>
          </a:xfrm>
          <a:prstGeom prst="rect">
            <a:avLst/>
          </a:prstGeom>
          <a:noFill/>
        </p:spPr>
      </p:pic>
      <p:sp>
        <p:nvSpPr>
          <p:cNvPr id="6" name="Трапеция 5"/>
          <p:cNvSpPr/>
          <p:nvPr/>
        </p:nvSpPr>
        <p:spPr>
          <a:xfrm rot="10800000">
            <a:off x="2123728" y="3717032"/>
            <a:ext cx="2808312" cy="1512168"/>
          </a:xfrm>
          <a:prstGeom prst="trapezoid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>
            <a:off x="0" y="2132856"/>
            <a:ext cx="3744416" cy="360040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>
            <a:stCxn id="11" idx="2"/>
          </p:cNvCxnSpPr>
          <p:nvPr/>
        </p:nvCxnSpPr>
        <p:spPr>
          <a:xfrm flipV="1">
            <a:off x="3744416" y="3789040"/>
            <a:ext cx="3549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11" idx="2"/>
          </p:cNvCxnSpPr>
          <p:nvPr/>
        </p:nvCxnSpPr>
        <p:spPr>
          <a:xfrm flipH="1" flipV="1">
            <a:off x="3635896" y="3717032"/>
            <a:ext cx="10852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4" descr="C:\Users\VedMak\Pictures\iR9IGOHR5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CFFFF"/>
              </a:clrFrom>
              <a:clrTo>
                <a:srgbClr val="FC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056" y="4077072"/>
            <a:ext cx="1800200" cy="1800200"/>
          </a:xfrm>
          <a:prstGeom prst="rect">
            <a:avLst/>
          </a:prstGeom>
          <a:noFill/>
        </p:spPr>
      </p:pic>
      <p:pic>
        <p:nvPicPr>
          <p:cNvPr id="14" name="Picture 3" descr="C:\Users\VedMak\Pictures\iQY5BTTWG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216" y="2420888"/>
            <a:ext cx="1719883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4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52704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.Пузырьки-спасатели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VedMak\Pictures\iGC2C2RP9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BFBF9"/>
              </a:clrFrom>
              <a:clrTo>
                <a:srgbClr val="FBFB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192" y="2924944"/>
            <a:ext cx="1080120" cy="1224136"/>
          </a:xfrm>
          <a:prstGeom prst="rect">
            <a:avLst/>
          </a:prstGeom>
          <a:noFill/>
        </p:spPr>
      </p:pic>
      <p:sp>
        <p:nvSpPr>
          <p:cNvPr id="16" name="Цилиндр 15"/>
          <p:cNvSpPr/>
          <p:nvPr/>
        </p:nvSpPr>
        <p:spPr>
          <a:xfrm>
            <a:off x="323528" y="4365104"/>
            <a:ext cx="3024336" cy="1944216"/>
          </a:xfrm>
          <a:prstGeom prst="can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C:\Users\VedMak\Pictures\iGC2C2RP9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3645024"/>
            <a:ext cx="1080120" cy="1080120"/>
          </a:xfrm>
          <a:prstGeom prst="rect">
            <a:avLst/>
          </a:prstGeom>
          <a:noFill/>
        </p:spPr>
      </p:pic>
      <p:sp>
        <p:nvSpPr>
          <p:cNvPr id="15" name="Дуга 14"/>
          <p:cNvSpPr/>
          <p:nvPr/>
        </p:nvSpPr>
        <p:spPr>
          <a:xfrm rot="18650499">
            <a:off x="1939331" y="3360918"/>
            <a:ext cx="2448272" cy="1584176"/>
          </a:xfrm>
          <a:prstGeom prst="arc">
            <a:avLst>
              <a:gd name="adj1" fmla="val 11501207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C:\Users\VedMak\Pictures\iGC2C2RP9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4005064"/>
            <a:ext cx="1224136" cy="1296144"/>
          </a:xfrm>
          <a:prstGeom prst="rect">
            <a:avLst/>
          </a:prstGeom>
          <a:noFill/>
        </p:spPr>
      </p:pic>
      <p:pic>
        <p:nvPicPr>
          <p:cNvPr id="1026" name="Picture 2" descr="C:\Users\VedMak\Pictures\аква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l="19404" b="-234"/>
          <a:stretch>
            <a:fillRect/>
          </a:stretch>
        </p:blipFill>
        <p:spPr bwMode="auto">
          <a:xfrm>
            <a:off x="3923928" y="1988840"/>
            <a:ext cx="1794495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6 -0.05065 C -0.0085 -0.06175 -0.01284 -0.07285 -0.01805 -0.08141 C -0.02326 -0.08997 -0.01475 -0.08604 -0.03507 -0.10199 C -0.05538 -0.11795 -0.09965 -0.15287 -0.13958 -0.17785 C -0.17951 -0.20283 -0.24375 -0.23567 -0.275 -0.25162 C -0.30625 -0.26758 -0.30573 -0.27128 -0.32725 -0.27406 C -0.34878 -0.27683 -0.37934 -0.27799 -0.40416 -0.26804 C -0.42899 -0.2581 -0.45816 -0.25347 -0.47656 -0.21462 C -0.49496 -0.17577 -0.5085 -0.06638 -0.51493 -0.03423 C -0.52135 -0.00209 -0.51493 -0.02706 -0.51493 -0.02197 C -0.51493 -0.01689 -0.51458 -0.00902 -0.51493 -0.00347 C -0.51528 0.00208 -0.51528 -0.01434 -0.51649 0.01087 C -0.51771 0.03607 -0.52257 0.12511 -0.52274 0.14801 " pathEditMode="relative" ptsTypes="aaaaa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892" y="0"/>
            <a:ext cx="9155784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18142042-Un-disegno-di-un-sottomarino-cartone-animato-per-bambini-in-stile-illustrazione--Archivio-Fotografic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43608" y="1124744"/>
            <a:ext cx="3703497" cy="31251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38483E-6 L 0.41979 0.2652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" y="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edMak\Pictures\рыбы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0"/>
            <a:ext cx="8964488" cy="6684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 rot="268749">
            <a:off x="5436096" y="2636912"/>
            <a:ext cx="2517545" cy="2656780"/>
            <a:chOff x="5206111" y="2907826"/>
            <a:chExt cx="2517545" cy="2656780"/>
          </a:xfrm>
        </p:grpSpPr>
        <p:pic>
          <p:nvPicPr>
            <p:cNvPr id="4" name="Picture 2" descr="C:\Users\VedMak\Pictures\вор.jp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6576538">
              <a:off x="5214049" y="3054998"/>
              <a:ext cx="2501670" cy="2517545"/>
            </a:xfrm>
            <a:prstGeom prst="rect">
              <a:avLst/>
            </a:prstGeom>
            <a:noFill/>
          </p:spPr>
        </p:pic>
        <p:pic>
          <p:nvPicPr>
            <p:cNvPr id="1026" name="Picture 2" descr="C:\Users\VedMak\Pictures\ша.jpg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3358637">
              <a:off x="6493866" y="2467585"/>
              <a:ext cx="357768" cy="1238250"/>
            </a:xfrm>
            <a:prstGeom prst="rect">
              <a:avLst/>
            </a:prstGeom>
            <a:noFill/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4672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«Как пощупать воздух?»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Блок-схема: ручное управление 2"/>
          <p:cNvSpPr/>
          <p:nvPr/>
        </p:nvSpPr>
        <p:spPr>
          <a:xfrm>
            <a:off x="827584" y="4077072"/>
            <a:ext cx="3384376" cy="1908792"/>
          </a:xfrm>
          <a:prstGeom prst="flowChartManualOperatio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44 -0.11795 C 0.02344 -0.11841 0.02743 -0.11888 0.01944 -0.13437 C 0.01146 -0.1501 -0.0184 -0.19473 -0.02813 -0.21208 C -0.03785 -0.22942 -0.03177 -0.22595 -0.03889 -0.2389 C -0.04601 -0.25185 -0.05834 -0.27868 -0.07118 -0.29001 C -0.08403 -0.30135 -0.09705 -0.29903 -0.1158 -0.30643 C -0.13455 -0.31383 -0.16406 -0.32794 -0.18351 -0.33511 C -0.20295 -0.34228 -0.21788 -0.34806 -0.23281 -0.34945 C -0.24774 -0.35084 -0.25816 -0.34829 -0.27274 -0.34344 C -0.28733 -0.33858 -0.30643 -0.32864 -0.32049 -0.32077 C -0.33455 -0.31291 -0.34792 -0.30481 -0.35747 -0.29626 C -0.36702 -0.2877 -0.36945 -0.27984 -0.37743 -0.26966 C -0.38542 -0.25949 -0.39844 -0.24469 -0.40504 -0.23474 C -0.41163 -0.2248 -0.41198 -0.22688 -0.41736 -0.21023 C -0.42274 -0.19357 -0.43143 -0.15426 -0.43733 -0.13437 C -0.44323 -0.11448 -0.45018 -0.10777 -0.45278 -0.09135 C -0.45538 -0.0754 -0.45261 -0.05574 -0.45278 -0.03793 C -0.45295 -0.02012 -0.45417 0.0037 -0.45434 0.01526 C -0.45452 0.02682 -0.4533 0.02544 -0.45434 0.03168 C -0.45538 0.03792 -0.45799 0.04509 -0.46042 0.05226 " pathEditMode="relative" rAng="0" ptsTypes="aaaaaaaaaaaaaaaaaa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" y="-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52704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«Сколько весит воздух?»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300192" y="2420888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араллелограмм 20"/>
          <p:cNvSpPr/>
          <p:nvPr/>
        </p:nvSpPr>
        <p:spPr>
          <a:xfrm>
            <a:off x="3275856" y="5085184"/>
            <a:ext cx="1656184" cy="93610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2627784" y="2492896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940152" y="2420888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 flipV="1">
            <a:off x="2339752" y="2348880"/>
            <a:ext cx="3744416" cy="72008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4211960" y="2420888"/>
            <a:ext cx="72008" cy="2736304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9" name="Picture 3" descr="C:\Users\VedMak\Pictures\ша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1007951">
            <a:off x="1897257" y="2825028"/>
            <a:ext cx="1521955" cy="2082675"/>
          </a:xfrm>
          <a:prstGeom prst="rect">
            <a:avLst/>
          </a:prstGeom>
          <a:noFill/>
        </p:spPr>
      </p:pic>
      <p:pic>
        <p:nvPicPr>
          <p:cNvPr id="4101" name="Picture 5" descr="C:\Users\VedMak\Pictures\iXN39M2IT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740137">
            <a:off x="7907046" y="5510649"/>
            <a:ext cx="884963" cy="991769"/>
          </a:xfrm>
          <a:prstGeom prst="rect">
            <a:avLst/>
          </a:prstGeom>
          <a:noFill/>
        </p:spPr>
      </p:pic>
      <p:pic>
        <p:nvPicPr>
          <p:cNvPr id="2050" name="Picture 2" descr="C:\Users\VedMak\Pictures\i5L5UCKMF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975270">
            <a:off x="5048877" y="3041781"/>
            <a:ext cx="1805332" cy="18053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82 -0.00855 C 0.09774 -0.0666 0.10729 -0.12442 0.10226 -0.16235 C 0.09722 -0.20027 0.07413 -0.21831 0.05816 -0.23612 C 0.04201 -0.25393 0.02726 -0.26017 0.00521 -0.26896 C -0.01684 -0.27775 -0.04687 -0.28723 -0.07378 -0.28931 C -0.10087 -0.29139 -0.14444 -0.28145 -0.15677 -0.28122 C -0.16892 -0.28099 -0.15851 -0.28422 -0.14792 -0.28723 " pathEditMode="relative" rAng="0" ptsTypes="aaaaaaA">
                                      <p:cBhvr>
                                        <p:cTn id="6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" y="-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305800" cy="936104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«Какой воздух легче?»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39752" y="2204864"/>
            <a:ext cx="4320480" cy="14401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араллелограмм 4"/>
          <p:cNvSpPr/>
          <p:nvPr/>
        </p:nvSpPr>
        <p:spPr>
          <a:xfrm>
            <a:off x="3419872" y="5085184"/>
            <a:ext cx="1944216" cy="129614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427984" y="2348880"/>
            <a:ext cx="144016" cy="309634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2699792" y="2348880"/>
            <a:ext cx="0" cy="10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300192" y="2348880"/>
            <a:ext cx="0" cy="10801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Блок-схема: ручное управление 10"/>
          <p:cNvSpPr/>
          <p:nvPr/>
        </p:nvSpPr>
        <p:spPr>
          <a:xfrm>
            <a:off x="5940152" y="3573016"/>
            <a:ext cx="720080" cy="216024"/>
          </a:xfrm>
          <a:prstGeom prst="flowChartManualOperation">
            <a:avLst/>
          </a:prstGeom>
          <a:solidFill>
            <a:srgbClr val="CC9B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VedMak\Pictures\iJEDGDLL9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DFEF9"/>
              </a:clrFrom>
              <a:clrTo>
                <a:srgbClr val="FDFE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685800" y="5301208"/>
            <a:ext cx="685800" cy="1238250"/>
          </a:xfrm>
          <a:prstGeom prst="rect">
            <a:avLst/>
          </a:prstGeom>
          <a:noFill/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5868144" y="3429000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 flipV="1">
            <a:off x="5868144" y="3429000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6660232" y="3429000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 descr="C:\Users\VedMak\Pictures\рол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1475656" y="3140968"/>
            <a:ext cx="2457255" cy="15727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9 0.06868 C 0.03715 0.06984 0.06424 0.071 0.08681 0.06868 C 0.10938 0.06637 0.12118 0.0592 0.14531 0.05434 C 0.16944 0.04949 0.20347 0.04717 0.23142 0.04001 C 0.25938 0.03284 0.29479 0.02405 0.31302 0.01133 C 0.33125 -0.00139 0.33524 -0.02591 0.34063 -0.03585 C 0.34601 -0.0458 0.34566 -0.04695 0.34531 -0.04811 " pathEditMode="relative" rAng="0" ptsTypes="aaaaaaA">
                                      <p:cBhvr>
                                        <p:cTn id="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" y="-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1135</TotalTime>
  <Words>90</Words>
  <Application>Microsoft Office PowerPoint</Application>
  <PresentationFormat>Экран (4:3)</PresentationFormat>
  <Paragraphs>23</Paragraphs>
  <Slides>18</Slides>
  <Notes>1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Слайд 1</vt:lpstr>
      <vt:lpstr>Здравствуйте, ребята!  Пишут вам  дети  подготовительной группы д.с «Родничок» из  г. Красноярска .Вы уже наверное догадались, что мы очень любим  заниматься исследованиями и экспериментами. И каждый раз  открываем для себя что-то новое и удивительное .  Недавно мы проводили опыты с воздухом и узнали то ,о чем даже и не догадывались . Оказалось ,что свойства воздуха способны творить настоящие чудеса.   Нам захотелось рассказать вам об опытах  ,которые мы провели .Может они заинтересуют и вас. Проведенные нами эксперименты  мы отразили на флешке,  которую посылаем вам. Опыты много времени не займут, но мы уверены, что принесут вам большое удовольствие ,желаем успехов!</vt:lpstr>
      <vt:lpstr>1.Загадочные пузырьки</vt:lpstr>
      <vt:lpstr>2 .Пузырьки-спасатели</vt:lpstr>
      <vt:lpstr>Слайд 5</vt:lpstr>
      <vt:lpstr>Слайд 6</vt:lpstr>
      <vt:lpstr>3. «Как пощупать воздух?»</vt:lpstr>
      <vt:lpstr>4. «Сколько весит воздух?»</vt:lpstr>
      <vt:lpstr>5. «Какой воздух легче?»</vt:lpstr>
      <vt:lpstr>Слайд 10</vt:lpstr>
      <vt:lpstr>6. «Как движется воздух?»</vt:lpstr>
      <vt:lpstr>Слайд 12</vt:lpstr>
      <vt:lpstr>Слайд 13</vt:lpstr>
      <vt:lpstr>7. «Шарик-ракета»</vt:lpstr>
      <vt:lpstr>8. «Движение предметов на воздушной подушке»</vt:lpstr>
      <vt:lpstr>Что лишнее?</vt:lpstr>
      <vt:lpstr>Что тяжелее?</vt:lpstr>
      <vt:lpstr>Свойства  воздуха   (РАСШИФРУЙТЕ  МНЕМОДОРОЖКУ)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VedMak</dc:creator>
  <cp:lastModifiedBy>user</cp:lastModifiedBy>
  <cp:revision>165</cp:revision>
  <dcterms:created xsi:type="dcterms:W3CDTF">2015-04-14T13:03:55Z</dcterms:created>
  <dcterms:modified xsi:type="dcterms:W3CDTF">2017-01-20T05:09:03Z</dcterms:modified>
</cp:coreProperties>
</file>